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2" r:id="rId3"/>
    <p:sldId id="257" r:id="rId4"/>
    <p:sldId id="258" r:id="rId5"/>
    <p:sldId id="278" r:id="rId6"/>
    <p:sldId id="279" r:id="rId7"/>
    <p:sldId id="261" r:id="rId8"/>
    <p:sldId id="262" r:id="rId9"/>
    <p:sldId id="263" r:id="rId10"/>
    <p:sldId id="264" r:id="rId11"/>
    <p:sldId id="265" r:id="rId12"/>
    <p:sldId id="266" r:id="rId13"/>
    <p:sldId id="267" r:id="rId14"/>
    <p:sldId id="268" r:id="rId15"/>
    <p:sldId id="271" r:id="rId16"/>
    <p:sldId id="280" r:id="rId17"/>
    <p:sldId id="272" r:id="rId18"/>
    <p:sldId id="273" r:id="rId19"/>
    <p:sldId id="269" r:id="rId20"/>
    <p:sldId id="270" r:id="rId21"/>
    <p:sldId id="275" r:id="rId22"/>
    <p:sldId id="276" r:id="rId23"/>
    <p:sldId id="281" r:id="rId24"/>
    <p:sldId id="27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B43FE-2FA7-474E-A654-183A6B9F2D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A5B68361-55C1-1F4A-B020-95BA76ADC3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374D01CA-8927-7A44-9607-6D34BD141167}"/>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5" name="Footer Placeholder 4">
            <a:extLst>
              <a:ext uri="{FF2B5EF4-FFF2-40B4-BE49-F238E27FC236}">
                <a16:creationId xmlns:a16="http://schemas.microsoft.com/office/drawing/2014/main" id="{C18A15A7-C711-294C-B2DC-1BA4FD6F38E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D0639A3-A034-1349-A106-CEF073DE9E75}"/>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3983759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4E423-5927-8141-853D-3FBF5A7C6BCE}"/>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A0EDA92A-43CF-3A48-98F4-A18F45AFB1D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60798D2F-1F38-894A-B1C9-AC2EF941725C}"/>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5" name="Footer Placeholder 4">
            <a:extLst>
              <a:ext uri="{FF2B5EF4-FFF2-40B4-BE49-F238E27FC236}">
                <a16:creationId xmlns:a16="http://schemas.microsoft.com/office/drawing/2014/main" id="{281DA320-5BD0-F64A-B779-81AABE276A6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C637D46-2A9B-9B41-9380-0C8FCBDAFD6F}"/>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2084393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84597F-210C-084F-9ED4-71489DBF047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0A63C016-FF20-4045-8013-17D15BB029C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94BB41F-B033-8F42-A1F6-1330897B29E8}"/>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5" name="Footer Placeholder 4">
            <a:extLst>
              <a:ext uri="{FF2B5EF4-FFF2-40B4-BE49-F238E27FC236}">
                <a16:creationId xmlns:a16="http://schemas.microsoft.com/office/drawing/2014/main" id="{14EB84F0-A7BB-7C45-87BA-5DBCD913FFF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2710C0A-E8B1-0B4F-8A70-4BFC9EF2A381}"/>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118985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45A50-F890-F14F-98E2-930CE49BF8CE}"/>
              </a:ext>
            </a:extLst>
          </p:cNvPr>
          <p:cNvSpPr>
            <a:spLocks noGrp="1"/>
          </p:cNvSpPr>
          <p:nvPr>
            <p:ph type="title"/>
          </p:nvPr>
        </p:nvSpPr>
        <p:spPr/>
        <p:txBody>
          <a:bodyPr/>
          <a:lstStyle>
            <a:lvl1pPr>
              <a:defRPr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3DB7736B-85BD-5544-A47E-7B342BA746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8DF38D19-EE7C-E843-B430-DE2432F4FE1C}"/>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5" name="Footer Placeholder 4">
            <a:extLst>
              <a:ext uri="{FF2B5EF4-FFF2-40B4-BE49-F238E27FC236}">
                <a16:creationId xmlns:a16="http://schemas.microsoft.com/office/drawing/2014/main" id="{F884A3AE-D092-7844-8D0E-327F3B47A76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66787D6-0C1D-4645-B21F-F3EEBBA915D4}"/>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1990329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2EEDA-DBD6-B643-8005-D114B33CB6A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4BCB7755-406B-B146-8809-48E63FFDC0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E98C817-33B7-C848-A6F0-49383B6E88EF}"/>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5" name="Footer Placeholder 4">
            <a:extLst>
              <a:ext uri="{FF2B5EF4-FFF2-40B4-BE49-F238E27FC236}">
                <a16:creationId xmlns:a16="http://schemas.microsoft.com/office/drawing/2014/main" id="{6ABA85E1-0BEF-5D44-B7CC-F206FE0D250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5A1F28F-CA07-DD46-B20C-0F27D6791B5F}"/>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139879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ADEED-1A05-B64D-B2C1-1115144B67CE}"/>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E55D16E1-9FA7-8242-A17F-FD11C1394B2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C303EC32-2C1E-3341-B654-B940652A110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79011C2C-145B-D641-B3A6-B1CC4DBD4987}"/>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6" name="Footer Placeholder 5">
            <a:extLst>
              <a:ext uri="{FF2B5EF4-FFF2-40B4-BE49-F238E27FC236}">
                <a16:creationId xmlns:a16="http://schemas.microsoft.com/office/drawing/2014/main" id="{A0A3B5E2-D303-E04E-88BB-DFF7ADC3CD8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1DD8C62C-0150-E946-9C58-39040253A7C0}"/>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1270983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09CFB-F210-5744-858F-4E1839649C93}"/>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CAD6136F-636A-0542-8739-E53510455E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C313334-FCEF-3D4F-BEFA-432F1F47323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A71B1611-4053-1744-8501-85E0966886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CAF828-1B9E-3846-9DD3-D895FF241C0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4E419E20-4B28-B143-8109-3D8C6898D2D4}"/>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8" name="Footer Placeholder 7">
            <a:extLst>
              <a:ext uri="{FF2B5EF4-FFF2-40B4-BE49-F238E27FC236}">
                <a16:creationId xmlns:a16="http://schemas.microsoft.com/office/drawing/2014/main" id="{AD520DF5-B769-0F45-92C2-A8EE546D7B34}"/>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6734A559-19A3-5243-B91E-A0D986539C98}"/>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2556774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27E35-C541-954B-A0B9-4B39353EE6F0}"/>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BB48803C-CCD7-A340-AB4A-151893E993B4}"/>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4" name="Footer Placeholder 3">
            <a:extLst>
              <a:ext uri="{FF2B5EF4-FFF2-40B4-BE49-F238E27FC236}">
                <a16:creationId xmlns:a16="http://schemas.microsoft.com/office/drawing/2014/main" id="{A503178C-4F5A-4C4B-AC26-86EEF6A5230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CD90CCE0-F350-384B-A465-1776E69B523D}"/>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3172405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89D771-44B4-6347-8ADD-5A3B43A0D081}"/>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3" name="Footer Placeholder 2">
            <a:extLst>
              <a:ext uri="{FF2B5EF4-FFF2-40B4-BE49-F238E27FC236}">
                <a16:creationId xmlns:a16="http://schemas.microsoft.com/office/drawing/2014/main" id="{E515AE52-0FAD-A341-96F0-3320F01AB615}"/>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06F26EA-CD6C-8D4B-BDD2-445018144C4A}"/>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1095886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073B2-A3BB-F445-8369-B1FA2C73A15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8C7B12C6-9022-2D46-84F0-C348AF8F26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007BDA84-63E2-7549-BF5B-00720F5A31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F0DB089-B714-AC45-935E-1D9EFCD888B5}"/>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6" name="Footer Placeholder 5">
            <a:extLst>
              <a:ext uri="{FF2B5EF4-FFF2-40B4-BE49-F238E27FC236}">
                <a16:creationId xmlns:a16="http://schemas.microsoft.com/office/drawing/2014/main" id="{DDF00594-4BA1-1647-AA49-82C570C0BC5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A4C5F90-E084-7D47-8314-15864289F8E7}"/>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2370751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8328-92AF-B34A-B292-5E530CACB3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B5D08A62-72CF-274B-86FC-0A809CEFE0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9910CF0D-BAC1-2241-9857-3E9BA50C40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BA93592-AE88-6547-85E9-9988931E22C0}"/>
              </a:ext>
            </a:extLst>
          </p:cNvPr>
          <p:cNvSpPr>
            <a:spLocks noGrp="1"/>
          </p:cNvSpPr>
          <p:nvPr>
            <p:ph type="dt" sz="half" idx="10"/>
          </p:nvPr>
        </p:nvSpPr>
        <p:spPr/>
        <p:txBody>
          <a:bodyPr/>
          <a:lstStyle/>
          <a:p>
            <a:fld id="{68A60848-9BF5-AD4F-B726-DD7079A4A474}" type="datetimeFigureOut">
              <a:rPr lang="en-AU" smtClean="0"/>
              <a:t>16/10/20</a:t>
            </a:fld>
            <a:endParaRPr lang="en-AU"/>
          </a:p>
        </p:txBody>
      </p:sp>
      <p:sp>
        <p:nvSpPr>
          <p:cNvPr id="6" name="Footer Placeholder 5">
            <a:extLst>
              <a:ext uri="{FF2B5EF4-FFF2-40B4-BE49-F238E27FC236}">
                <a16:creationId xmlns:a16="http://schemas.microsoft.com/office/drawing/2014/main" id="{1AEBCEF8-B051-6846-8B58-84D55AA8E7A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EAE0DD3-5AE2-5143-BFC7-BF07238C1860}"/>
              </a:ext>
            </a:extLst>
          </p:cNvPr>
          <p:cNvSpPr>
            <a:spLocks noGrp="1"/>
          </p:cNvSpPr>
          <p:nvPr>
            <p:ph type="sldNum" sz="quarter" idx="12"/>
          </p:nvPr>
        </p:nvSpPr>
        <p:spPr/>
        <p:txBody>
          <a:bodyPr/>
          <a:lstStyle/>
          <a:p>
            <a:fld id="{52FA2CB7-B7B3-7642-BAEF-BD0DE5270E18}" type="slidenum">
              <a:rPr lang="en-AU" smtClean="0"/>
              <a:t>‹#›</a:t>
            </a:fld>
            <a:endParaRPr lang="en-AU"/>
          </a:p>
        </p:txBody>
      </p:sp>
    </p:spTree>
    <p:extLst>
      <p:ext uri="{BB962C8B-B14F-4D97-AF65-F5344CB8AC3E}">
        <p14:creationId xmlns:p14="http://schemas.microsoft.com/office/powerpoint/2010/main" val="1131405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E297BF-995A-6840-B123-A5A2825412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BF3C93C7-7E4B-4942-9871-18E102C1A4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51516008-7706-2B4C-995E-D4DE0F4FA5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60848-9BF5-AD4F-B726-DD7079A4A474}" type="datetimeFigureOut">
              <a:rPr lang="en-AU" smtClean="0"/>
              <a:t>16/10/20</a:t>
            </a:fld>
            <a:endParaRPr lang="en-AU"/>
          </a:p>
        </p:txBody>
      </p:sp>
      <p:sp>
        <p:nvSpPr>
          <p:cNvPr id="5" name="Footer Placeholder 4">
            <a:extLst>
              <a:ext uri="{FF2B5EF4-FFF2-40B4-BE49-F238E27FC236}">
                <a16:creationId xmlns:a16="http://schemas.microsoft.com/office/drawing/2014/main" id="{4021986A-EDC8-034D-84FC-46F92DF075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A6CA5745-9312-8E40-8AF6-89D77FFB1A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FA2CB7-B7B3-7642-BAEF-BD0DE5270E18}" type="slidenum">
              <a:rPr lang="en-AU" smtClean="0"/>
              <a:t>‹#›</a:t>
            </a:fld>
            <a:endParaRPr lang="en-AU"/>
          </a:p>
        </p:txBody>
      </p:sp>
    </p:spTree>
    <p:extLst>
      <p:ext uri="{BB962C8B-B14F-4D97-AF65-F5344CB8AC3E}">
        <p14:creationId xmlns:p14="http://schemas.microsoft.com/office/powerpoint/2010/main" val="15359791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E918-3BC4-8349-985F-1C45C1DAD6FB}"/>
              </a:ext>
            </a:extLst>
          </p:cNvPr>
          <p:cNvSpPr>
            <a:spLocks noGrp="1"/>
          </p:cNvSpPr>
          <p:nvPr>
            <p:ph type="ctrTitle"/>
          </p:nvPr>
        </p:nvSpPr>
        <p:spPr/>
        <p:txBody>
          <a:bodyPr/>
          <a:lstStyle/>
          <a:p>
            <a:r>
              <a:rPr lang="en-AU" dirty="0">
                <a:solidFill>
                  <a:schemeClr val="accent4">
                    <a:lumMod val="50000"/>
                  </a:schemeClr>
                </a:solidFill>
                <a:latin typeface="Powderfinger Type" panose="02020709070000000403" pitchFamily="49" charset="77"/>
              </a:rPr>
              <a:t>Some Technology Trends in the DNS</a:t>
            </a:r>
          </a:p>
        </p:txBody>
      </p:sp>
      <p:sp>
        <p:nvSpPr>
          <p:cNvPr id="3" name="Subtitle 2">
            <a:extLst>
              <a:ext uri="{FF2B5EF4-FFF2-40B4-BE49-F238E27FC236}">
                <a16:creationId xmlns:a16="http://schemas.microsoft.com/office/drawing/2014/main" id="{B7436D85-8E39-6A4A-BF91-4C515A98C241}"/>
              </a:ext>
            </a:extLst>
          </p:cNvPr>
          <p:cNvSpPr>
            <a:spLocks noGrp="1"/>
          </p:cNvSpPr>
          <p:nvPr>
            <p:ph type="subTitle" idx="1"/>
          </p:nvPr>
        </p:nvSpPr>
        <p:spPr>
          <a:xfrm>
            <a:off x="2112579" y="4653073"/>
            <a:ext cx="9144000" cy="1655762"/>
          </a:xfrm>
        </p:spPr>
        <p:txBody>
          <a:bodyPr/>
          <a:lstStyle/>
          <a:p>
            <a:pPr algn="r"/>
            <a:r>
              <a:rPr lang="en-AU" dirty="0">
                <a:solidFill>
                  <a:schemeClr val="bg1">
                    <a:lumMod val="75000"/>
                  </a:schemeClr>
                </a:solidFill>
                <a:latin typeface="AhnbergHand" pitchFamily="2" charset="0"/>
              </a:rPr>
              <a:t>Geoff Huston</a:t>
            </a:r>
          </a:p>
          <a:p>
            <a:pPr algn="r"/>
            <a:r>
              <a:rPr lang="en-AU" dirty="0">
                <a:solidFill>
                  <a:schemeClr val="bg1">
                    <a:lumMod val="75000"/>
                  </a:schemeClr>
                </a:solidFill>
                <a:latin typeface="AhnbergHand" pitchFamily="2" charset="0"/>
              </a:rPr>
              <a:t>October 2020</a:t>
            </a:r>
          </a:p>
        </p:txBody>
      </p:sp>
    </p:spTree>
    <p:extLst>
      <p:ext uri="{BB962C8B-B14F-4D97-AF65-F5344CB8AC3E}">
        <p14:creationId xmlns:p14="http://schemas.microsoft.com/office/powerpoint/2010/main" val="866293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4AB29-F964-4E4E-B20F-C64B2D7C810B}"/>
              </a:ext>
            </a:extLst>
          </p:cNvPr>
          <p:cNvSpPr>
            <a:spLocks noGrp="1"/>
          </p:cNvSpPr>
          <p:nvPr>
            <p:ph type="title"/>
          </p:nvPr>
        </p:nvSpPr>
        <p:spPr/>
        <p:txBody>
          <a:bodyPr/>
          <a:lstStyle/>
          <a:p>
            <a:r>
              <a:rPr lang="en-AU" dirty="0"/>
              <a:t>1. Why Not DNSSEC?</a:t>
            </a:r>
          </a:p>
        </p:txBody>
      </p:sp>
      <p:sp>
        <p:nvSpPr>
          <p:cNvPr id="3" name="Content Placeholder 2">
            <a:extLst>
              <a:ext uri="{FF2B5EF4-FFF2-40B4-BE49-F238E27FC236}">
                <a16:creationId xmlns:a16="http://schemas.microsoft.com/office/drawing/2014/main" id="{8087EE69-1D03-964D-A1E8-C9B44AC4F1A1}"/>
              </a:ext>
            </a:extLst>
          </p:cNvPr>
          <p:cNvSpPr>
            <a:spLocks noGrp="1"/>
          </p:cNvSpPr>
          <p:nvPr>
            <p:ph idx="1"/>
          </p:nvPr>
        </p:nvSpPr>
        <p:spPr/>
        <p:txBody>
          <a:bodyPr>
            <a:normAutofit lnSpcReduction="10000"/>
          </a:bodyPr>
          <a:lstStyle/>
          <a:p>
            <a:r>
              <a:rPr lang="en-AU" dirty="0"/>
              <a:t>Validation is time-expensive</a:t>
            </a:r>
          </a:p>
          <a:p>
            <a:pPr lvl="1"/>
            <a:r>
              <a:rPr lang="en-AU" dirty="0"/>
              <a:t>Unravel the delegation chain to reproduce the DS/DNSKEY linkages and validate them</a:t>
            </a:r>
          </a:p>
          <a:p>
            <a:pPr lvl="1"/>
            <a:r>
              <a:rPr lang="en-AU" dirty="0"/>
              <a:t>Resolution is slower</a:t>
            </a:r>
          </a:p>
          <a:p>
            <a:pPr lvl="1"/>
            <a:r>
              <a:rPr lang="en-AU" dirty="0"/>
              <a:t>Large responses can be a LOT slower if the DNS needs to kick into TCP to retrieve key records</a:t>
            </a:r>
          </a:p>
          <a:p>
            <a:r>
              <a:rPr lang="en-AU" dirty="0"/>
              <a:t>Its another point of vulnerability</a:t>
            </a:r>
          </a:p>
          <a:p>
            <a:pPr lvl="1"/>
            <a:r>
              <a:rPr lang="en-AU" dirty="0"/>
              <a:t>Poor key management</a:t>
            </a:r>
          </a:p>
          <a:p>
            <a:pPr lvl="1"/>
            <a:r>
              <a:rPr lang="en-AU" dirty="0"/>
              <a:t>Poor management of big DNS responses</a:t>
            </a:r>
          </a:p>
          <a:p>
            <a:r>
              <a:rPr lang="en-AU" dirty="0"/>
              <a:t>End users don’t validate!</a:t>
            </a:r>
          </a:p>
          <a:p>
            <a:pPr lvl="1"/>
            <a:r>
              <a:rPr lang="en-AU" dirty="0"/>
              <a:t>All that effort and no actual protection for end users!</a:t>
            </a:r>
          </a:p>
        </p:txBody>
      </p:sp>
    </p:spTree>
    <p:extLst>
      <p:ext uri="{BB962C8B-B14F-4D97-AF65-F5344CB8AC3E}">
        <p14:creationId xmlns:p14="http://schemas.microsoft.com/office/powerpoint/2010/main" val="1372132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DDCE0-D3B4-3548-8364-496399513AB1}"/>
              </a:ext>
            </a:extLst>
          </p:cNvPr>
          <p:cNvSpPr>
            <a:spLocks noGrp="1"/>
          </p:cNvSpPr>
          <p:nvPr>
            <p:ph type="title"/>
          </p:nvPr>
        </p:nvSpPr>
        <p:spPr/>
        <p:txBody>
          <a:bodyPr/>
          <a:lstStyle/>
          <a:p>
            <a:r>
              <a:rPr lang="en-AU" dirty="0"/>
              <a:t>1. DNSSEC has no Use Case!</a:t>
            </a:r>
          </a:p>
        </p:txBody>
      </p:sp>
      <p:sp>
        <p:nvSpPr>
          <p:cNvPr id="3" name="Content Placeholder 2">
            <a:extLst>
              <a:ext uri="{FF2B5EF4-FFF2-40B4-BE49-F238E27FC236}">
                <a16:creationId xmlns:a16="http://schemas.microsoft.com/office/drawing/2014/main" id="{FCEDDD3B-B514-6A4C-B101-E9E8D906CC84}"/>
              </a:ext>
            </a:extLst>
          </p:cNvPr>
          <p:cNvSpPr>
            <a:spLocks noGrp="1"/>
          </p:cNvSpPr>
          <p:nvPr>
            <p:ph idx="1"/>
          </p:nvPr>
        </p:nvSpPr>
        <p:spPr/>
        <p:txBody>
          <a:bodyPr/>
          <a:lstStyle/>
          <a:p>
            <a:r>
              <a:rPr lang="en-AU" dirty="0"/>
              <a:t>DANE is a failure!</a:t>
            </a:r>
          </a:p>
          <a:p>
            <a:r>
              <a:rPr lang="en-AU" dirty="0"/>
              <a:t>As long as 75% of user site behind non–validating DNS resolver systems and 99.9% of users don’t directly validate DNS responses then we cannot place critical information in the DNS in a secure fashion and expect everyone to be protected by DNSSEC</a:t>
            </a:r>
          </a:p>
          <a:p>
            <a:r>
              <a:rPr lang="en-AU" dirty="0"/>
              <a:t>No natural market-based incentive for deployment</a:t>
            </a:r>
          </a:p>
          <a:p>
            <a:r>
              <a:rPr lang="en-AU" dirty="0"/>
              <a:t>Which means that Internet security is a failure as well!</a:t>
            </a:r>
          </a:p>
        </p:txBody>
      </p:sp>
    </p:spTree>
    <p:extLst>
      <p:ext uri="{BB962C8B-B14F-4D97-AF65-F5344CB8AC3E}">
        <p14:creationId xmlns:p14="http://schemas.microsoft.com/office/powerpoint/2010/main" val="1191257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57C64-BEA7-3C47-A6EF-D5F112E8FCAE}"/>
              </a:ext>
            </a:extLst>
          </p:cNvPr>
          <p:cNvSpPr>
            <a:spLocks noGrp="1"/>
          </p:cNvSpPr>
          <p:nvPr>
            <p:ph type="title"/>
          </p:nvPr>
        </p:nvSpPr>
        <p:spPr/>
        <p:txBody>
          <a:bodyPr/>
          <a:lstStyle/>
          <a:p>
            <a:r>
              <a:rPr lang="en-AU" dirty="0"/>
              <a:t>2. DNS Privacy</a:t>
            </a:r>
          </a:p>
        </p:txBody>
      </p:sp>
      <p:sp>
        <p:nvSpPr>
          <p:cNvPr id="3" name="Content Placeholder 2">
            <a:extLst>
              <a:ext uri="{FF2B5EF4-FFF2-40B4-BE49-F238E27FC236}">
                <a16:creationId xmlns:a16="http://schemas.microsoft.com/office/drawing/2014/main" id="{B9AA2ED9-48FB-744C-AD32-60861CE41FA2}"/>
              </a:ext>
            </a:extLst>
          </p:cNvPr>
          <p:cNvSpPr>
            <a:spLocks noGrp="1"/>
          </p:cNvSpPr>
          <p:nvPr>
            <p:ph idx="1"/>
          </p:nvPr>
        </p:nvSpPr>
        <p:spPr/>
        <p:txBody>
          <a:bodyPr/>
          <a:lstStyle/>
          <a:p>
            <a:r>
              <a:rPr lang="en-AU" dirty="0"/>
              <a:t>EVERYBODY peeks at the DNS</a:t>
            </a:r>
          </a:p>
          <a:p>
            <a:pPr lvl="1"/>
            <a:r>
              <a:rPr lang="en-AU" dirty="0"/>
              <a:t>Because everything you do online is exposed to the DNS</a:t>
            </a:r>
          </a:p>
          <a:p>
            <a:pPr lvl="1"/>
            <a:r>
              <a:rPr lang="en-AU" dirty="0"/>
              <a:t>And the DNS is promiscuously chatty – it over-exposes information</a:t>
            </a:r>
          </a:p>
          <a:p>
            <a:pPr lvl="1"/>
            <a:r>
              <a:rPr lang="en-AU" dirty="0"/>
              <a:t>DNS query logs are collected, packaged and sold as user profile intel</a:t>
            </a:r>
          </a:p>
          <a:p>
            <a:r>
              <a:rPr lang="en-AU" dirty="0"/>
              <a:t>How can we make the DNS less chatty?</a:t>
            </a:r>
          </a:p>
        </p:txBody>
      </p:sp>
    </p:spTree>
    <p:extLst>
      <p:ext uri="{BB962C8B-B14F-4D97-AF65-F5344CB8AC3E}">
        <p14:creationId xmlns:p14="http://schemas.microsoft.com/office/powerpoint/2010/main" val="3468001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58140-FF1A-B748-869F-FB3152E47A90}"/>
              </a:ext>
            </a:extLst>
          </p:cNvPr>
          <p:cNvSpPr>
            <a:spLocks noGrp="1"/>
          </p:cNvSpPr>
          <p:nvPr>
            <p:ph type="title"/>
          </p:nvPr>
        </p:nvSpPr>
        <p:spPr/>
        <p:txBody>
          <a:bodyPr>
            <a:normAutofit fontScale="90000"/>
          </a:bodyPr>
          <a:lstStyle/>
          <a:p>
            <a:r>
              <a:rPr lang="en-AU" dirty="0"/>
              <a:t>2. Privacy - Resolver Behaviour and </a:t>
            </a:r>
            <a:r>
              <a:rPr lang="en-AU" dirty="0" err="1"/>
              <a:t>Qname</a:t>
            </a:r>
            <a:r>
              <a:rPr lang="en-AU" dirty="0"/>
              <a:t> Minimisation</a:t>
            </a:r>
          </a:p>
        </p:txBody>
      </p:sp>
      <p:sp>
        <p:nvSpPr>
          <p:cNvPr id="3" name="Content Placeholder 2">
            <a:extLst>
              <a:ext uri="{FF2B5EF4-FFF2-40B4-BE49-F238E27FC236}">
                <a16:creationId xmlns:a16="http://schemas.microsoft.com/office/drawing/2014/main" id="{7E6AEE03-0616-1E47-AE05-8B74D76EF327}"/>
              </a:ext>
            </a:extLst>
          </p:cNvPr>
          <p:cNvSpPr>
            <a:spLocks noGrp="1"/>
          </p:cNvSpPr>
          <p:nvPr>
            <p:ph idx="1"/>
          </p:nvPr>
        </p:nvSpPr>
        <p:spPr/>
        <p:txBody>
          <a:bodyPr/>
          <a:lstStyle/>
          <a:p>
            <a:r>
              <a:rPr lang="en-AU" dirty="0"/>
              <a:t>Stop over-asking</a:t>
            </a:r>
          </a:p>
          <a:p>
            <a:pPr lvl="1"/>
            <a:r>
              <a:rPr lang="en-AU" dirty="0"/>
              <a:t>Trim the query name to match the scope in the zone you are querying for</a:t>
            </a:r>
          </a:p>
          <a:p>
            <a:pPr lvl="1"/>
            <a:r>
              <a:rPr lang="en-AU" dirty="0"/>
              <a:t>Terminal label query data is only exposed to the zone server that contains the terminal label</a:t>
            </a:r>
          </a:p>
          <a:p>
            <a:r>
              <a:rPr lang="en-AU" dirty="0"/>
              <a:t>Implementations are “approximate”</a:t>
            </a:r>
          </a:p>
          <a:p>
            <a:pPr lvl="1"/>
            <a:r>
              <a:rPr lang="en-AU" dirty="0" err="1"/>
              <a:t>Qname</a:t>
            </a:r>
            <a:r>
              <a:rPr lang="en-AU" dirty="0"/>
              <a:t> minimisation typically is used for the first three labels and then full name is used thereafter</a:t>
            </a:r>
          </a:p>
          <a:p>
            <a:pPr lvl="1"/>
            <a:endParaRPr lang="en-AU" dirty="0"/>
          </a:p>
        </p:txBody>
      </p:sp>
    </p:spTree>
    <p:extLst>
      <p:ext uri="{BB962C8B-B14F-4D97-AF65-F5344CB8AC3E}">
        <p14:creationId xmlns:p14="http://schemas.microsoft.com/office/powerpoint/2010/main" val="287898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E301C-D400-7240-8E06-0515FBA1DD23}"/>
              </a:ext>
            </a:extLst>
          </p:cNvPr>
          <p:cNvSpPr>
            <a:spLocks noGrp="1"/>
          </p:cNvSpPr>
          <p:nvPr>
            <p:ph type="title"/>
          </p:nvPr>
        </p:nvSpPr>
        <p:spPr/>
        <p:txBody>
          <a:bodyPr/>
          <a:lstStyle/>
          <a:p>
            <a:r>
              <a:rPr lang="en-AU" dirty="0"/>
              <a:t>2. Not Privacy - EDNS(0)Client Subnet</a:t>
            </a:r>
          </a:p>
        </p:txBody>
      </p:sp>
      <p:sp>
        <p:nvSpPr>
          <p:cNvPr id="3" name="Content Placeholder 2">
            <a:extLst>
              <a:ext uri="{FF2B5EF4-FFF2-40B4-BE49-F238E27FC236}">
                <a16:creationId xmlns:a16="http://schemas.microsoft.com/office/drawing/2014/main" id="{593FBB11-3C17-0A45-B570-C41B30AD5F57}"/>
              </a:ext>
            </a:extLst>
          </p:cNvPr>
          <p:cNvSpPr>
            <a:spLocks noGrp="1"/>
          </p:cNvSpPr>
          <p:nvPr>
            <p:ph idx="1"/>
          </p:nvPr>
        </p:nvSpPr>
        <p:spPr/>
        <p:txBody>
          <a:bodyPr/>
          <a:lstStyle/>
          <a:p>
            <a:r>
              <a:rPr lang="en-AU" dirty="0"/>
              <a:t>DNS does not expose the end user beyond the first recursive resolver</a:t>
            </a:r>
          </a:p>
          <a:p>
            <a:r>
              <a:rPr lang="en-AU" dirty="0"/>
              <a:t>But the DNS is used by a number of CDNs for content steering</a:t>
            </a:r>
          </a:p>
          <a:p>
            <a:r>
              <a:rPr lang="en-AU" dirty="0"/>
              <a:t>The rise of open recursive resolvers increased the distance between the user and the resolver which impacted the accuracy of the DNS-based content steering mechanisms</a:t>
            </a:r>
          </a:p>
          <a:p>
            <a:r>
              <a:rPr lang="en-AU" dirty="0"/>
              <a:t>Add a client subnet to the DNS query which is passed across recursive resolvers</a:t>
            </a:r>
          </a:p>
          <a:p>
            <a:pPr lvl="1"/>
            <a:r>
              <a:rPr lang="en-AU" dirty="0"/>
              <a:t>Massive privacy leak</a:t>
            </a:r>
          </a:p>
          <a:p>
            <a:pPr lvl="1"/>
            <a:r>
              <a:rPr lang="en-AU" dirty="0"/>
              <a:t>Negative impact on caching performance</a:t>
            </a:r>
          </a:p>
        </p:txBody>
      </p:sp>
    </p:spTree>
    <p:extLst>
      <p:ext uri="{BB962C8B-B14F-4D97-AF65-F5344CB8AC3E}">
        <p14:creationId xmlns:p14="http://schemas.microsoft.com/office/powerpoint/2010/main" val="364277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6AF65-0620-0B44-A068-8261D826621E}"/>
              </a:ext>
            </a:extLst>
          </p:cNvPr>
          <p:cNvSpPr>
            <a:spLocks noGrp="1"/>
          </p:cNvSpPr>
          <p:nvPr>
            <p:ph type="title"/>
          </p:nvPr>
        </p:nvSpPr>
        <p:spPr/>
        <p:txBody>
          <a:bodyPr/>
          <a:lstStyle/>
          <a:p>
            <a:r>
              <a:rPr lang="en-AU" dirty="0"/>
              <a:t>2. Privacy - DNS Channel Encryption</a:t>
            </a:r>
          </a:p>
        </p:txBody>
      </p:sp>
      <p:sp>
        <p:nvSpPr>
          <p:cNvPr id="3" name="Content Placeholder 2">
            <a:extLst>
              <a:ext uri="{FF2B5EF4-FFF2-40B4-BE49-F238E27FC236}">
                <a16:creationId xmlns:a16="http://schemas.microsoft.com/office/drawing/2014/main" id="{1C3D1C87-18F0-9C41-B586-8595DF81EA02}"/>
              </a:ext>
            </a:extLst>
          </p:cNvPr>
          <p:cNvSpPr>
            <a:spLocks noGrp="1"/>
          </p:cNvSpPr>
          <p:nvPr>
            <p:ph idx="1"/>
          </p:nvPr>
        </p:nvSpPr>
        <p:spPr/>
        <p:txBody>
          <a:bodyPr>
            <a:normAutofit fontScale="92500" lnSpcReduction="10000"/>
          </a:bodyPr>
          <a:lstStyle/>
          <a:p>
            <a:r>
              <a:rPr lang="en-AU" dirty="0"/>
              <a:t>Stub to Recursive solutions</a:t>
            </a:r>
          </a:p>
          <a:p>
            <a:pPr lvl="1"/>
            <a:r>
              <a:rPr lang="en-AU" dirty="0"/>
              <a:t>DNS over TLS (DoT)</a:t>
            </a:r>
          </a:p>
          <a:p>
            <a:pPr lvl="2"/>
            <a:r>
              <a:rPr lang="en-AU" dirty="0"/>
              <a:t>Replaces UDP and TCP between stub to recursive with TLS/TCP</a:t>
            </a:r>
          </a:p>
          <a:p>
            <a:pPr lvl="2"/>
            <a:r>
              <a:rPr lang="en-AU" dirty="0"/>
              <a:t>Supported on current Android platforms</a:t>
            </a:r>
          </a:p>
          <a:p>
            <a:pPr lvl="2"/>
            <a:r>
              <a:rPr lang="en-AU" dirty="0"/>
              <a:t>Readily blocked (TCP port 853)</a:t>
            </a:r>
          </a:p>
          <a:p>
            <a:pPr lvl="2"/>
            <a:r>
              <a:rPr lang="en-AU" dirty="0"/>
              <a:t>TLS 1.3 with ECH still some time away, so the SNI is still in the clear</a:t>
            </a:r>
          </a:p>
          <a:p>
            <a:pPr lvl="2"/>
            <a:r>
              <a:rPr lang="en-AU" dirty="0"/>
              <a:t>Adds TCP overhead to recursive resolvers (reduces query capacity by around 2/3 at least)</a:t>
            </a:r>
          </a:p>
          <a:p>
            <a:pPr lvl="2"/>
            <a:r>
              <a:rPr lang="en-AU" dirty="0"/>
              <a:t>Used as a platform tool</a:t>
            </a:r>
          </a:p>
          <a:p>
            <a:pPr lvl="1"/>
            <a:r>
              <a:rPr lang="en-AU" dirty="0"/>
              <a:t>DNS over HTTPS (</a:t>
            </a:r>
            <a:r>
              <a:rPr lang="en-AU" dirty="0" err="1"/>
              <a:t>DoH</a:t>
            </a:r>
            <a:r>
              <a:rPr lang="en-AU" dirty="0"/>
              <a:t>)</a:t>
            </a:r>
          </a:p>
          <a:p>
            <a:pPr lvl="2"/>
            <a:r>
              <a:rPr lang="en-AU" dirty="0"/>
              <a:t>Uses DNS with HTTP framing over TLS/TCP</a:t>
            </a:r>
          </a:p>
          <a:p>
            <a:pPr lvl="2"/>
            <a:r>
              <a:rPr lang="en-AU" dirty="0"/>
              <a:t>Supported on Firefox browsers</a:t>
            </a:r>
          </a:p>
          <a:p>
            <a:pPr lvl="2"/>
            <a:r>
              <a:rPr lang="en-AU" dirty="0"/>
              <a:t>Uses TCP port 443</a:t>
            </a:r>
          </a:p>
          <a:p>
            <a:pPr lvl="2"/>
            <a:r>
              <a:rPr lang="en-AU" dirty="0"/>
              <a:t>Similar TCP </a:t>
            </a:r>
            <a:r>
              <a:rPr lang="en-AU" dirty="0" err="1"/>
              <a:t>overhewad</a:t>
            </a:r>
            <a:endParaRPr lang="en-AU" dirty="0"/>
          </a:p>
          <a:p>
            <a:pPr lvl="2"/>
            <a:r>
              <a:rPr lang="en-AU" dirty="0"/>
              <a:t>Used as an application tool</a:t>
            </a:r>
          </a:p>
          <a:p>
            <a:pPr lvl="2"/>
            <a:endParaRPr lang="en-AU" dirty="0"/>
          </a:p>
          <a:p>
            <a:pPr marL="914400" lvl="2" indent="0">
              <a:buNone/>
            </a:pPr>
            <a:endParaRPr lang="en-AU" dirty="0"/>
          </a:p>
        </p:txBody>
      </p:sp>
    </p:spTree>
    <p:extLst>
      <p:ext uri="{BB962C8B-B14F-4D97-AF65-F5344CB8AC3E}">
        <p14:creationId xmlns:p14="http://schemas.microsoft.com/office/powerpoint/2010/main" val="133267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4AE26-1EE2-B945-AA25-1DF70BCE69EF}"/>
              </a:ext>
            </a:extLst>
          </p:cNvPr>
          <p:cNvSpPr>
            <a:spLocks noGrp="1"/>
          </p:cNvSpPr>
          <p:nvPr>
            <p:ph type="title"/>
          </p:nvPr>
        </p:nvSpPr>
        <p:spPr/>
        <p:txBody>
          <a:bodyPr/>
          <a:lstStyle/>
          <a:p>
            <a:r>
              <a:rPr lang="en-AU" dirty="0"/>
              <a:t>2. Privacy - DoT implications</a:t>
            </a:r>
          </a:p>
        </p:txBody>
      </p:sp>
      <p:sp>
        <p:nvSpPr>
          <p:cNvPr id="3" name="Content Placeholder 2">
            <a:extLst>
              <a:ext uri="{FF2B5EF4-FFF2-40B4-BE49-F238E27FC236}">
                <a16:creationId xmlns:a16="http://schemas.microsoft.com/office/drawing/2014/main" id="{39ADBA6F-486A-5C45-8BB9-B6D8B280DF36}"/>
              </a:ext>
            </a:extLst>
          </p:cNvPr>
          <p:cNvSpPr>
            <a:spLocks noGrp="1"/>
          </p:cNvSpPr>
          <p:nvPr>
            <p:ph idx="1"/>
          </p:nvPr>
        </p:nvSpPr>
        <p:spPr/>
        <p:txBody>
          <a:bodyPr/>
          <a:lstStyle/>
          <a:p>
            <a:r>
              <a:rPr lang="en-AU" dirty="0"/>
              <a:t>Not that many</a:t>
            </a:r>
          </a:p>
          <a:p>
            <a:pPr lvl="1"/>
            <a:r>
              <a:rPr lang="en-AU" dirty="0"/>
              <a:t>Queries and responses are now in a cloaked TLS wrapper, but its little different to DNS as we knew it</a:t>
            </a:r>
          </a:p>
          <a:p>
            <a:r>
              <a:rPr lang="en-AU" dirty="0"/>
              <a:t>It probably won’t take off</a:t>
            </a:r>
          </a:p>
          <a:p>
            <a:pPr lvl="1"/>
            <a:r>
              <a:rPr lang="en-AU" dirty="0"/>
              <a:t>It requires users fiddling with the knobs and users don’t fiddle on the whole</a:t>
            </a:r>
          </a:p>
        </p:txBody>
      </p:sp>
    </p:spTree>
    <p:extLst>
      <p:ext uri="{BB962C8B-B14F-4D97-AF65-F5344CB8AC3E}">
        <p14:creationId xmlns:p14="http://schemas.microsoft.com/office/powerpoint/2010/main" val="561210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96B72-F51B-BE47-8476-56E3A3997BBA}"/>
              </a:ext>
            </a:extLst>
          </p:cNvPr>
          <p:cNvSpPr>
            <a:spLocks noGrp="1"/>
          </p:cNvSpPr>
          <p:nvPr>
            <p:ph type="title"/>
          </p:nvPr>
        </p:nvSpPr>
        <p:spPr/>
        <p:txBody>
          <a:bodyPr/>
          <a:lstStyle/>
          <a:p>
            <a:r>
              <a:rPr lang="en-AU" dirty="0"/>
              <a:t>2. Privacy - </a:t>
            </a:r>
            <a:r>
              <a:rPr lang="en-AU" dirty="0" err="1"/>
              <a:t>DoH</a:t>
            </a:r>
            <a:r>
              <a:rPr lang="en-AU" dirty="0"/>
              <a:t> implications</a:t>
            </a:r>
          </a:p>
        </p:txBody>
      </p:sp>
      <p:sp>
        <p:nvSpPr>
          <p:cNvPr id="3" name="Content Placeholder 2">
            <a:extLst>
              <a:ext uri="{FF2B5EF4-FFF2-40B4-BE49-F238E27FC236}">
                <a16:creationId xmlns:a16="http://schemas.microsoft.com/office/drawing/2014/main" id="{7071CDC3-3E72-974C-88AF-4B8AAA2A8AE4}"/>
              </a:ext>
            </a:extLst>
          </p:cNvPr>
          <p:cNvSpPr>
            <a:spLocks noGrp="1"/>
          </p:cNvSpPr>
          <p:nvPr>
            <p:ph idx="1"/>
          </p:nvPr>
        </p:nvSpPr>
        <p:spPr/>
        <p:txBody>
          <a:bodyPr/>
          <a:lstStyle/>
          <a:p>
            <a:r>
              <a:rPr lang="en-AU" dirty="0"/>
              <a:t>Allows an application to create its own DNS name resolution context</a:t>
            </a:r>
          </a:p>
          <a:p>
            <a:pPr lvl="1"/>
            <a:r>
              <a:rPr lang="en-AU" dirty="0"/>
              <a:t>No visibility on the part of the user, the platform, other applications</a:t>
            </a:r>
          </a:p>
          <a:p>
            <a:pPr lvl="1"/>
            <a:r>
              <a:rPr lang="en-AU" dirty="0"/>
              <a:t>Which implies that applications can operate in their own application-specific name space</a:t>
            </a:r>
          </a:p>
          <a:p>
            <a:r>
              <a:rPr lang="en-AU" dirty="0"/>
              <a:t>Server push</a:t>
            </a:r>
          </a:p>
          <a:p>
            <a:pPr lvl="1"/>
            <a:r>
              <a:rPr lang="en-AU" dirty="0"/>
              <a:t>“</a:t>
            </a:r>
            <a:r>
              <a:rPr lang="en-AU" dirty="0" err="1"/>
              <a:t>resolverless</a:t>
            </a:r>
            <a:r>
              <a:rPr lang="en-AU" dirty="0"/>
              <a:t> DNS” where the application is ‘primed’ by a server with DNS response</a:t>
            </a:r>
          </a:p>
          <a:p>
            <a:r>
              <a:rPr lang="en-AU" dirty="0" err="1"/>
              <a:t>DoH</a:t>
            </a:r>
            <a:r>
              <a:rPr lang="en-AU" dirty="0"/>
              <a:t> is NOT secured content – its just secured transit</a:t>
            </a:r>
          </a:p>
          <a:p>
            <a:pPr lvl="1"/>
            <a:r>
              <a:rPr lang="en-AU" dirty="0"/>
              <a:t>People can still lie in the DNS, but now the lie is all but invisible</a:t>
            </a:r>
          </a:p>
        </p:txBody>
      </p:sp>
    </p:spTree>
    <p:extLst>
      <p:ext uri="{BB962C8B-B14F-4D97-AF65-F5344CB8AC3E}">
        <p14:creationId xmlns:p14="http://schemas.microsoft.com/office/powerpoint/2010/main" val="671368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09353-2700-F44A-88C8-E145A1C2ED1E}"/>
              </a:ext>
            </a:extLst>
          </p:cNvPr>
          <p:cNvSpPr>
            <a:spLocks noGrp="1"/>
          </p:cNvSpPr>
          <p:nvPr>
            <p:ph type="title"/>
          </p:nvPr>
        </p:nvSpPr>
        <p:spPr/>
        <p:txBody>
          <a:bodyPr/>
          <a:lstStyle/>
          <a:p>
            <a:r>
              <a:rPr lang="en-AU" dirty="0"/>
              <a:t>2. Privacy - Recursive to Server Privacy</a:t>
            </a:r>
          </a:p>
        </p:txBody>
      </p:sp>
      <p:sp>
        <p:nvSpPr>
          <p:cNvPr id="3" name="Content Placeholder 2">
            <a:extLst>
              <a:ext uri="{FF2B5EF4-FFF2-40B4-BE49-F238E27FC236}">
                <a16:creationId xmlns:a16="http://schemas.microsoft.com/office/drawing/2014/main" id="{A13C4C5A-CE12-4C4E-BD03-8A957D2A0170}"/>
              </a:ext>
            </a:extLst>
          </p:cNvPr>
          <p:cNvSpPr>
            <a:spLocks noGrp="1"/>
          </p:cNvSpPr>
          <p:nvPr>
            <p:ph idx="1"/>
          </p:nvPr>
        </p:nvSpPr>
        <p:spPr/>
        <p:txBody>
          <a:bodyPr/>
          <a:lstStyle/>
          <a:p>
            <a:r>
              <a:rPr lang="en-AU" dirty="0"/>
              <a:t>Unclear why this is necessary or even useful</a:t>
            </a:r>
          </a:p>
          <a:p>
            <a:r>
              <a:rPr lang="en-AU" dirty="0"/>
              <a:t>Once you’ve shared all your DNS with Google, there is nothing left to see in the path from 8.8.8.8 to the auth servers!</a:t>
            </a:r>
          </a:p>
          <a:p>
            <a:r>
              <a:rPr lang="en-AU" dirty="0"/>
              <a:t>And if you are running your own recursive resolver then getting servers to deal with encrypted sessions seems like a out-of-all-proportion solution to the privacy problem</a:t>
            </a:r>
          </a:p>
        </p:txBody>
      </p:sp>
    </p:spTree>
    <p:extLst>
      <p:ext uri="{BB962C8B-B14F-4D97-AF65-F5344CB8AC3E}">
        <p14:creationId xmlns:p14="http://schemas.microsoft.com/office/powerpoint/2010/main" val="3408982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8E60F-2DEB-B345-A5C6-B2A4BF57607C}"/>
              </a:ext>
            </a:extLst>
          </p:cNvPr>
          <p:cNvSpPr>
            <a:spLocks noGrp="1"/>
          </p:cNvSpPr>
          <p:nvPr>
            <p:ph type="title"/>
          </p:nvPr>
        </p:nvSpPr>
        <p:spPr/>
        <p:txBody>
          <a:bodyPr/>
          <a:lstStyle/>
          <a:p>
            <a:r>
              <a:rPr lang="en-AU" dirty="0"/>
              <a:t>3 – others: IDNs</a:t>
            </a:r>
          </a:p>
        </p:txBody>
      </p:sp>
      <p:sp>
        <p:nvSpPr>
          <p:cNvPr id="3" name="Content Placeholder 2">
            <a:extLst>
              <a:ext uri="{FF2B5EF4-FFF2-40B4-BE49-F238E27FC236}">
                <a16:creationId xmlns:a16="http://schemas.microsoft.com/office/drawing/2014/main" id="{F71E3982-AB0A-5D45-8CDC-34A1667D537A}"/>
              </a:ext>
            </a:extLst>
          </p:cNvPr>
          <p:cNvSpPr>
            <a:spLocks noGrp="1"/>
          </p:cNvSpPr>
          <p:nvPr>
            <p:ph idx="1"/>
          </p:nvPr>
        </p:nvSpPr>
        <p:spPr/>
        <p:txBody>
          <a:bodyPr/>
          <a:lstStyle/>
          <a:p>
            <a:r>
              <a:rPr lang="en-AU" dirty="0"/>
              <a:t>Unicode has just one purpose, and that purpose is NOT to encode DNS labels!</a:t>
            </a:r>
          </a:p>
          <a:p>
            <a:pPr lvl="1"/>
            <a:r>
              <a:rPr lang="en-AU" dirty="0"/>
              <a:t>The DNS is largely a “what you see is where you are going” model</a:t>
            </a:r>
          </a:p>
          <a:p>
            <a:pPr lvl="1"/>
            <a:r>
              <a:rPr lang="en-AU" dirty="0"/>
              <a:t>It relies on the property that this is only one way to encode a visible sequence of displayed character glyphs</a:t>
            </a:r>
          </a:p>
          <a:p>
            <a:pPr lvl="1"/>
            <a:r>
              <a:rPr lang="en-AU" dirty="0"/>
              <a:t>This is true in ascii</a:t>
            </a:r>
          </a:p>
          <a:p>
            <a:pPr lvl="1"/>
            <a:r>
              <a:rPr lang="en-AU" dirty="0"/>
              <a:t>Its not true in Unicode – by design</a:t>
            </a:r>
          </a:p>
          <a:p>
            <a:r>
              <a:rPr lang="en-AU" dirty="0"/>
              <a:t>IDNs may be good for a laugh but it’s almost impossible to use in a secure and reliable manner</a:t>
            </a:r>
          </a:p>
          <a:p>
            <a:pPr lvl="1"/>
            <a:endParaRPr lang="en-AU" dirty="0"/>
          </a:p>
        </p:txBody>
      </p:sp>
    </p:spTree>
    <p:extLst>
      <p:ext uri="{BB962C8B-B14F-4D97-AF65-F5344CB8AC3E}">
        <p14:creationId xmlns:p14="http://schemas.microsoft.com/office/powerpoint/2010/main" val="27832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26A95-C0F3-2E43-AF53-8CD452DC67FC}"/>
              </a:ext>
            </a:extLst>
          </p:cNvPr>
          <p:cNvSpPr>
            <a:spLocks noGrp="1"/>
          </p:cNvSpPr>
          <p:nvPr>
            <p:ph type="title"/>
          </p:nvPr>
        </p:nvSpPr>
        <p:spPr/>
        <p:txBody>
          <a:bodyPr/>
          <a:lstStyle/>
          <a:p>
            <a:r>
              <a:rPr lang="en-AU" dirty="0"/>
              <a:t>Three broad topics:</a:t>
            </a:r>
          </a:p>
        </p:txBody>
      </p:sp>
      <p:sp>
        <p:nvSpPr>
          <p:cNvPr id="3" name="Content Placeholder 2">
            <a:extLst>
              <a:ext uri="{FF2B5EF4-FFF2-40B4-BE49-F238E27FC236}">
                <a16:creationId xmlns:a16="http://schemas.microsoft.com/office/drawing/2014/main" id="{BF4A29BA-4E5B-4048-A4A6-A3159B44164F}"/>
              </a:ext>
            </a:extLst>
          </p:cNvPr>
          <p:cNvSpPr>
            <a:spLocks noGrp="1"/>
          </p:cNvSpPr>
          <p:nvPr>
            <p:ph idx="1"/>
          </p:nvPr>
        </p:nvSpPr>
        <p:spPr/>
        <p:txBody>
          <a:bodyPr/>
          <a:lstStyle/>
          <a:p>
            <a:pPr marL="514350" indent="-514350">
              <a:buFont typeface="+mj-lt"/>
              <a:buAutoNum type="arabicPeriod"/>
            </a:pPr>
            <a:r>
              <a:rPr lang="en-AU" dirty="0"/>
              <a:t>DNSSEC</a:t>
            </a:r>
          </a:p>
          <a:p>
            <a:pPr marL="514350" indent="-514350">
              <a:buFont typeface="+mj-lt"/>
              <a:buAutoNum type="arabicPeriod"/>
            </a:pPr>
            <a:r>
              <a:rPr lang="en-AU" dirty="0"/>
              <a:t>DNS Privacy</a:t>
            </a:r>
          </a:p>
          <a:p>
            <a:pPr marL="514350" indent="-514350">
              <a:buFont typeface="+mj-lt"/>
              <a:buAutoNum type="arabicPeriod"/>
            </a:pPr>
            <a:r>
              <a:rPr lang="en-AU" dirty="0"/>
              <a:t>Other Stuff</a:t>
            </a:r>
          </a:p>
        </p:txBody>
      </p:sp>
    </p:spTree>
    <p:extLst>
      <p:ext uri="{BB962C8B-B14F-4D97-AF65-F5344CB8AC3E}">
        <p14:creationId xmlns:p14="http://schemas.microsoft.com/office/powerpoint/2010/main" val="20505168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C78AD-B09A-7149-B5A3-8EFFE08BF48E}"/>
              </a:ext>
            </a:extLst>
          </p:cNvPr>
          <p:cNvSpPr>
            <a:spLocks noGrp="1"/>
          </p:cNvSpPr>
          <p:nvPr>
            <p:ph type="title"/>
          </p:nvPr>
        </p:nvSpPr>
        <p:spPr/>
        <p:txBody>
          <a:bodyPr/>
          <a:lstStyle/>
          <a:p>
            <a:r>
              <a:rPr lang="en-AU" dirty="0"/>
              <a:t>3 – </a:t>
            </a:r>
            <a:r>
              <a:rPr lang="en-AU" dirty="0" err="1"/>
              <a:t>others:“DNS</a:t>
            </a:r>
            <a:r>
              <a:rPr lang="en-AU" dirty="0"/>
              <a:t> Abuse”</a:t>
            </a:r>
          </a:p>
        </p:txBody>
      </p:sp>
      <p:sp>
        <p:nvSpPr>
          <p:cNvPr id="3" name="Content Placeholder 2">
            <a:extLst>
              <a:ext uri="{FF2B5EF4-FFF2-40B4-BE49-F238E27FC236}">
                <a16:creationId xmlns:a16="http://schemas.microsoft.com/office/drawing/2014/main" id="{9087BE0D-16EA-A743-946B-3601EB7A0584}"/>
              </a:ext>
            </a:extLst>
          </p:cNvPr>
          <p:cNvSpPr>
            <a:spLocks noGrp="1"/>
          </p:cNvSpPr>
          <p:nvPr>
            <p:ph idx="1"/>
          </p:nvPr>
        </p:nvSpPr>
        <p:spPr/>
        <p:txBody>
          <a:bodyPr>
            <a:normAutofit lnSpcReduction="10000"/>
          </a:bodyPr>
          <a:lstStyle/>
          <a:p>
            <a:r>
              <a:rPr lang="en-AU" dirty="0"/>
              <a:t>Moves to replicate the measures for self-regulation in the DNS industry that parallels self-regulation in the banking industry</a:t>
            </a:r>
          </a:p>
          <a:p>
            <a:pPr lvl="1"/>
            <a:r>
              <a:rPr lang="en-AU" dirty="0"/>
              <a:t>But without oversight, without reporting, without legal framework of enforcement</a:t>
            </a:r>
          </a:p>
          <a:p>
            <a:pPr lvl="1"/>
            <a:r>
              <a:rPr lang="en-AU" dirty="0"/>
              <a:t>And it doesn’t work for the banking industry in any case!</a:t>
            </a:r>
          </a:p>
          <a:p>
            <a:r>
              <a:rPr lang="en-AU" dirty="0"/>
              <a:t>DNS registrars and registries are expected to use service contracts that define “acceptable use” and enforce these contracts in their (paying) customers</a:t>
            </a:r>
          </a:p>
          <a:p>
            <a:r>
              <a:rPr lang="en-AU" dirty="0"/>
              <a:t>Unlikely to be successful in reducing the levels of criminal activity in the  Internet </a:t>
            </a:r>
          </a:p>
          <a:p>
            <a:r>
              <a:rPr lang="en-AU" dirty="0"/>
              <a:t>“Never mistake motion for progress” </a:t>
            </a:r>
            <a:r>
              <a:rPr lang="en-AU" sz="1400" dirty="0"/>
              <a:t>some Roman dude a couple of thousand years ago</a:t>
            </a:r>
            <a:endParaRPr lang="en-AU" dirty="0"/>
          </a:p>
        </p:txBody>
      </p:sp>
    </p:spTree>
    <p:extLst>
      <p:ext uri="{BB962C8B-B14F-4D97-AF65-F5344CB8AC3E}">
        <p14:creationId xmlns:p14="http://schemas.microsoft.com/office/powerpoint/2010/main" val="1012753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63232-2148-BA4D-A482-61C883F96CBE}"/>
              </a:ext>
            </a:extLst>
          </p:cNvPr>
          <p:cNvSpPr>
            <a:spLocks noGrp="1"/>
          </p:cNvSpPr>
          <p:nvPr>
            <p:ph type="title"/>
          </p:nvPr>
        </p:nvSpPr>
        <p:spPr/>
        <p:txBody>
          <a:bodyPr/>
          <a:lstStyle/>
          <a:p>
            <a:r>
              <a:rPr lang="en-AU" dirty="0"/>
              <a:t>3 – others: DNS Fragmentation</a:t>
            </a:r>
          </a:p>
        </p:txBody>
      </p:sp>
      <p:sp>
        <p:nvSpPr>
          <p:cNvPr id="3" name="Content Placeholder 2">
            <a:extLst>
              <a:ext uri="{FF2B5EF4-FFF2-40B4-BE49-F238E27FC236}">
                <a16:creationId xmlns:a16="http://schemas.microsoft.com/office/drawing/2014/main" id="{8CD0DCEB-D59A-6040-AEDD-8F6C4806F866}"/>
              </a:ext>
            </a:extLst>
          </p:cNvPr>
          <p:cNvSpPr>
            <a:spLocks noGrp="1"/>
          </p:cNvSpPr>
          <p:nvPr>
            <p:ph idx="1"/>
          </p:nvPr>
        </p:nvSpPr>
        <p:spPr/>
        <p:txBody>
          <a:bodyPr/>
          <a:lstStyle/>
          <a:p>
            <a:r>
              <a:rPr lang="en-AU" dirty="0"/>
              <a:t>A perennial topic in name circles</a:t>
            </a:r>
          </a:p>
          <a:p>
            <a:r>
              <a:rPr lang="en-AU" dirty="0" err="1"/>
              <a:t>DoH</a:t>
            </a:r>
            <a:r>
              <a:rPr lang="en-AU" dirty="0"/>
              <a:t> has added a new breath of life to this discussion by lifting the name space out from common infrastructure to application attribute</a:t>
            </a:r>
          </a:p>
        </p:txBody>
      </p:sp>
    </p:spTree>
    <p:extLst>
      <p:ext uri="{BB962C8B-B14F-4D97-AF65-F5344CB8AC3E}">
        <p14:creationId xmlns:p14="http://schemas.microsoft.com/office/powerpoint/2010/main" val="1188275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08413-56E9-7144-809F-B28D73F40C4F}"/>
              </a:ext>
            </a:extLst>
          </p:cNvPr>
          <p:cNvSpPr>
            <a:spLocks noGrp="1"/>
          </p:cNvSpPr>
          <p:nvPr>
            <p:ph type="title"/>
          </p:nvPr>
        </p:nvSpPr>
        <p:spPr/>
        <p:txBody>
          <a:bodyPr/>
          <a:lstStyle/>
          <a:p>
            <a:r>
              <a:rPr lang="en-AU" dirty="0"/>
              <a:t>3 – others: DNS Flattening</a:t>
            </a:r>
          </a:p>
        </p:txBody>
      </p:sp>
      <p:sp>
        <p:nvSpPr>
          <p:cNvPr id="3" name="Content Placeholder 2">
            <a:extLst>
              <a:ext uri="{FF2B5EF4-FFF2-40B4-BE49-F238E27FC236}">
                <a16:creationId xmlns:a16="http://schemas.microsoft.com/office/drawing/2014/main" id="{732EBE9B-7B75-5540-B9D7-2F0505481CAF}"/>
              </a:ext>
            </a:extLst>
          </p:cNvPr>
          <p:cNvSpPr>
            <a:spLocks noGrp="1"/>
          </p:cNvSpPr>
          <p:nvPr>
            <p:ph idx="1"/>
          </p:nvPr>
        </p:nvSpPr>
        <p:spPr/>
        <p:txBody>
          <a:bodyPr/>
          <a:lstStyle/>
          <a:p>
            <a:r>
              <a:rPr lang="en-AU" dirty="0" err="1"/>
              <a:t>Noone</a:t>
            </a:r>
            <a:r>
              <a:rPr lang="en-AU" dirty="0"/>
              <a:t> really wants to be </a:t>
            </a:r>
            <a:r>
              <a:rPr lang="en-AU" dirty="0" err="1"/>
              <a:t>buried.down.deep.in.the.dns.underneath.some.one.elses.names</a:t>
            </a:r>
            <a:endParaRPr lang="en-AU" dirty="0"/>
          </a:p>
          <a:p>
            <a:r>
              <a:rPr lang="en-AU" dirty="0"/>
              <a:t>They all want to be .</a:t>
            </a:r>
            <a:r>
              <a:rPr lang="en-AU" dirty="0" err="1"/>
              <a:t>myname</a:t>
            </a:r>
            <a:endParaRPr lang="en-AU" dirty="0"/>
          </a:p>
          <a:p>
            <a:r>
              <a:rPr lang="en-AU" dirty="0"/>
              <a:t>The role of the hierarchies in the name space is under constant erosive pressure, and as the top level name space continues to be opened up the price premium of being in the top level drops</a:t>
            </a:r>
          </a:p>
          <a:p>
            <a:r>
              <a:rPr lang="en-AU" dirty="0"/>
              <a:t>It produces an increasing tension between the operators of the </a:t>
            </a:r>
            <a:r>
              <a:rPr lang="en-AU" dirty="0" err="1"/>
              <a:t>tlds</a:t>
            </a:r>
            <a:r>
              <a:rPr lang="en-AU" dirty="0"/>
              <a:t> and the root zone itself. </a:t>
            </a:r>
          </a:p>
        </p:txBody>
      </p:sp>
    </p:spTree>
    <p:extLst>
      <p:ext uri="{BB962C8B-B14F-4D97-AF65-F5344CB8AC3E}">
        <p14:creationId xmlns:p14="http://schemas.microsoft.com/office/powerpoint/2010/main" val="756015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2B38C-6227-414B-BA9C-A2EB504C9713}"/>
              </a:ext>
            </a:extLst>
          </p:cNvPr>
          <p:cNvSpPr>
            <a:spLocks noGrp="1"/>
          </p:cNvSpPr>
          <p:nvPr>
            <p:ph type="title"/>
          </p:nvPr>
        </p:nvSpPr>
        <p:spPr/>
        <p:txBody>
          <a:bodyPr/>
          <a:lstStyle/>
          <a:p>
            <a:r>
              <a:rPr lang="en-AU" dirty="0"/>
              <a:t>3 – others: It’s not about us any more</a:t>
            </a:r>
          </a:p>
        </p:txBody>
      </p:sp>
      <p:sp>
        <p:nvSpPr>
          <p:cNvPr id="3" name="Content Placeholder 2">
            <a:extLst>
              <a:ext uri="{FF2B5EF4-FFF2-40B4-BE49-F238E27FC236}">
                <a16:creationId xmlns:a16="http://schemas.microsoft.com/office/drawing/2014/main" id="{C7500AF5-683F-9447-B13F-09BCC2BC540E}"/>
              </a:ext>
            </a:extLst>
          </p:cNvPr>
          <p:cNvSpPr>
            <a:spLocks noGrp="1"/>
          </p:cNvSpPr>
          <p:nvPr>
            <p:ph idx="1"/>
          </p:nvPr>
        </p:nvSpPr>
        <p:spPr/>
        <p:txBody>
          <a:bodyPr>
            <a:normAutofit fontScale="77500" lnSpcReduction="20000"/>
          </a:bodyPr>
          <a:lstStyle/>
          <a:p>
            <a:r>
              <a:rPr lang="en-AU" dirty="0"/>
              <a:t>We have constructed a DNS name infrastructure because we humans communicate using ‘natural languages’</a:t>
            </a:r>
          </a:p>
          <a:p>
            <a:r>
              <a:rPr lang="en-AU" dirty="0"/>
              <a:t>But silicon is multiplying at far higher rates than human populations</a:t>
            </a:r>
          </a:p>
          <a:p>
            <a:r>
              <a:rPr lang="en-AU" dirty="0"/>
              <a:t>And the DNS is a universal signalling and tunnelling protocol</a:t>
            </a:r>
          </a:p>
          <a:p>
            <a:r>
              <a:rPr lang="en-AU" dirty="0"/>
              <a:t>So its pretty logical that the DNS becomes a command and control mechanism of devices, and the residual human use sector becomes an increasingly esoteric luxury good business</a:t>
            </a:r>
          </a:p>
          <a:p>
            <a:r>
              <a:rPr lang="en-AU" dirty="0"/>
              <a:t>The high level of manual handling of DNS names (and cost) during the DNS name lifecycle is unsustainable in the shift from human to automated use</a:t>
            </a:r>
          </a:p>
          <a:p>
            <a:r>
              <a:rPr lang="en-AU" dirty="0"/>
              <a:t>Which implies that the current “high touch” business models of the DNS are close to end-of-life and the new model of crypto-generated bulk names and fully automated instantiation and use are coming</a:t>
            </a:r>
          </a:p>
          <a:p>
            <a:r>
              <a:rPr lang="en-AU" dirty="0"/>
              <a:t>Think of the the DNS as the new HTML – it’s a command and control micro-code language and no longer a distributed database of words intended </a:t>
            </a:r>
            <a:r>
              <a:rPr lang="en-AU"/>
              <a:t>for human-use</a:t>
            </a:r>
            <a:endParaRPr lang="en-AU" dirty="0"/>
          </a:p>
          <a:p>
            <a:endParaRPr lang="en-AU" dirty="0"/>
          </a:p>
        </p:txBody>
      </p:sp>
    </p:spTree>
    <p:extLst>
      <p:ext uri="{BB962C8B-B14F-4D97-AF65-F5344CB8AC3E}">
        <p14:creationId xmlns:p14="http://schemas.microsoft.com/office/powerpoint/2010/main" val="242632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FA6E5-BD6D-A040-BE5A-DC4B7218C59F}"/>
              </a:ext>
            </a:extLst>
          </p:cNvPr>
          <p:cNvSpPr>
            <a:spLocks noGrp="1"/>
          </p:cNvSpPr>
          <p:nvPr>
            <p:ph type="title"/>
          </p:nvPr>
        </p:nvSpPr>
        <p:spPr/>
        <p:txBody>
          <a:bodyPr/>
          <a:lstStyle/>
          <a:p>
            <a:r>
              <a:rPr lang="en-AU" dirty="0"/>
              <a:t>3 – others: Not the DNS any more?</a:t>
            </a:r>
          </a:p>
        </p:txBody>
      </p:sp>
      <p:sp>
        <p:nvSpPr>
          <p:cNvPr id="3" name="Content Placeholder 2">
            <a:extLst>
              <a:ext uri="{FF2B5EF4-FFF2-40B4-BE49-F238E27FC236}">
                <a16:creationId xmlns:a16="http://schemas.microsoft.com/office/drawing/2014/main" id="{7106FEB4-81ED-3941-BC70-3A65C47227FC}"/>
              </a:ext>
            </a:extLst>
          </p:cNvPr>
          <p:cNvSpPr>
            <a:spLocks noGrp="1"/>
          </p:cNvSpPr>
          <p:nvPr>
            <p:ph idx="1"/>
          </p:nvPr>
        </p:nvSpPr>
        <p:spPr/>
        <p:txBody>
          <a:bodyPr/>
          <a:lstStyle/>
          <a:p>
            <a:r>
              <a:rPr lang="en-AU" dirty="0"/>
              <a:t>Search terms as the new name space?</a:t>
            </a:r>
          </a:p>
          <a:p>
            <a:r>
              <a:rPr lang="en-AU" dirty="0"/>
              <a:t>Handles?</a:t>
            </a:r>
          </a:p>
          <a:p>
            <a:r>
              <a:rPr lang="en-AU" dirty="0"/>
              <a:t>Name Based Networking – the DNS as a name space but not a resolution protocol</a:t>
            </a:r>
          </a:p>
          <a:p>
            <a:endParaRPr lang="en-AU" dirty="0"/>
          </a:p>
        </p:txBody>
      </p:sp>
    </p:spTree>
    <p:extLst>
      <p:ext uri="{BB962C8B-B14F-4D97-AF65-F5344CB8AC3E}">
        <p14:creationId xmlns:p14="http://schemas.microsoft.com/office/powerpoint/2010/main" val="101741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F747-CBBE-AF42-A4E8-D67902153BE2}"/>
              </a:ext>
            </a:extLst>
          </p:cNvPr>
          <p:cNvSpPr>
            <a:spLocks noGrp="1"/>
          </p:cNvSpPr>
          <p:nvPr>
            <p:ph type="title"/>
          </p:nvPr>
        </p:nvSpPr>
        <p:spPr/>
        <p:txBody>
          <a:bodyPr/>
          <a:lstStyle/>
          <a:p>
            <a:r>
              <a:rPr lang="en-AU" dirty="0"/>
              <a:t>1. DNSSEC – Why?</a:t>
            </a:r>
          </a:p>
        </p:txBody>
      </p:sp>
      <p:sp>
        <p:nvSpPr>
          <p:cNvPr id="3" name="Content Placeholder 2">
            <a:extLst>
              <a:ext uri="{FF2B5EF4-FFF2-40B4-BE49-F238E27FC236}">
                <a16:creationId xmlns:a16="http://schemas.microsoft.com/office/drawing/2014/main" id="{6F0665CB-876E-974B-8D83-8666E75BA551}"/>
              </a:ext>
            </a:extLst>
          </p:cNvPr>
          <p:cNvSpPr>
            <a:spLocks noGrp="1"/>
          </p:cNvSpPr>
          <p:nvPr>
            <p:ph idx="1"/>
          </p:nvPr>
        </p:nvSpPr>
        <p:spPr/>
        <p:txBody>
          <a:bodyPr/>
          <a:lstStyle/>
          <a:p>
            <a:r>
              <a:rPr lang="en-AU" dirty="0"/>
              <a:t>How can you believe what the DNS tells you?</a:t>
            </a:r>
          </a:p>
          <a:p>
            <a:pPr lvl="1"/>
            <a:r>
              <a:rPr lang="en-AU" dirty="0"/>
              <a:t>You can’t!</a:t>
            </a:r>
          </a:p>
          <a:p>
            <a:r>
              <a:rPr lang="en-AU" dirty="0"/>
              <a:t>DNS interception and rewriting is common these days</a:t>
            </a:r>
          </a:p>
          <a:p>
            <a:pPr lvl="1"/>
            <a:r>
              <a:rPr lang="en-AU" dirty="0"/>
              <a:t>“Clean Feed” DNS resolvers</a:t>
            </a:r>
          </a:p>
          <a:p>
            <a:pPr lvl="1"/>
            <a:r>
              <a:rPr lang="en-AU" dirty="0"/>
              <a:t>NXDOMAIN rewriters</a:t>
            </a:r>
          </a:p>
          <a:p>
            <a:pPr lvl="1"/>
            <a:r>
              <a:rPr lang="en-AU" dirty="0"/>
              <a:t>DNS 6to4 rewriters</a:t>
            </a:r>
          </a:p>
          <a:p>
            <a:r>
              <a:rPr lang="en-AU" dirty="0"/>
              <a:t>And then there is hostility</a:t>
            </a:r>
          </a:p>
          <a:p>
            <a:pPr lvl="1"/>
            <a:r>
              <a:rPr lang="en-AU" dirty="0"/>
              <a:t>Glue attacks (Kaminsky attack)</a:t>
            </a:r>
          </a:p>
          <a:p>
            <a:pPr lvl="1"/>
            <a:r>
              <a:rPr lang="en-AU" dirty="0"/>
              <a:t>Fragmentation attacks</a:t>
            </a:r>
          </a:p>
        </p:txBody>
      </p:sp>
    </p:spTree>
    <p:extLst>
      <p:ext uri="{BB962C8B-B14F-4D97-AF65-F5344CB8AC3E}">
        <p14:creationId xmlns:p14="http://schemas.microsoft.com/office/powerpoint/2010/main" val="864845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9324D-0D2A-D84C-93AD-16EDD3CE766D}"/>
              </a:ext>
            </a:extLst>
          </p:cNvPr>
          <p:cNvSpPr>
            <a:spLocks noGrp="1"/>
          </p:cNvSpPr>
          <p:nvPr>
            <p:ph type="title"/>
          </p:nvPr>
        </p:nvSpPr>
        <p:spPr/>
        <p:txBody>
          <a:bodyPr/>
          <a:lstStyle/>
          <a:p>
            <a:r>
              <a:rPr lang="en-AU" dirty="0"/>
              <a:t>1. DNSSEC – How?</a:t>
            </a:r>
          </a:p>
        </p:txBody>
      </p:sp>
      <p:sp>
        <p:nvSpPr>
          <p:cNvPr id="3" name="Content Placeholder 2">
            <a:extLst>
              <a:ext uri="{FF2B5EF4-FFF2-40B4-BE49-F238E27FC236}">
                <a16:creationId xmlns:a16="http://schemas.microsoft.com/office/drawing/2014/main" id="{780D1667-07F6-C244-A8E3-F103C24E7F20}"/>
              </a:ext>
            </a:extLst>
          </p:cNvPr>
          <p:cNvSpPr>
            <a:spLocks noGrp="1"/>
          </p:cNvSpPr>
          <p:nvPr>
            <p:ph idx="1"/>
          </p:nvPr>
        </p:nvSpPr>
        <p:spPr/>
        <p:txBody>
          <a:bodyPr/>
          <a:lstStyle/>
          <a:p>
            <a:r>
              <a:rPr lang="en-AU" dirty="0"/>
              <a:t>Add a digital signature to the entries in the DNS zone</a:t>
            </a:r>
          </a:p>
          <a:p>
            <a:r>
              <a:rPr lang="en-AU" dirty="0"/>
              <a:t>Provide the signature along with the resource records in the answer</a:t>
            </a:r>
          </a:p>
          <a:p>
            <a:r>
              <a:rPr lang="en-AU" dirty="0"/>
              <a:t>Validate the signature before using the response data</a:t>
            </a:r>
          </a:p>
        </p:txBody>
      </p:sp>
    </p:spTree>
    <p:extLst>
      <p:ext uri="{BB962C8B-B14F-4D97-AF65-F5344CB8AC3E}">
        <p14:creationId xmlns:p14="http://schemas.microsoft.com/office/powerpoint/2010/main" val="541075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9324D-0D2A-D84C-93AD-16EDD3CE766D}"/>
              </a:ext>
            </a:extLst>
          </p:cNvPr>
          <p:cNvSpPr>
            <a:spLocks noGrp="1"/>
          </p:cNvSpPr>
          <p:nvPr>
            <p:ph type="title"/>
          </p:nvPr>
        </p:nvSpPr>
        <p:spPr/>
        <p:txBody>
          <a:bodyPr/>
          <a:lstStyle/>
          <a:p>
            <a:r>
              <a:rPr lang="en-AU" dirty="0"/>
              <a:t>1. DNSSEC – Who uses it?</a:t>
            </a:r>
          </a:p>
        </p:txBody>
      </p:sp>
      <p:sp>
        <p:nvSpPr>
          <p:cNvPr id="3" name="Content Placeholder 2">
            <a:extLst>
              <a:ext uri="{FF2B5EF4-FFF2-40B4-BE49-F238E27FC236}">
                <a16:creationId xmlns:a16="http://schemas.microsoft.com/office/drawing/2014/main" id="{780D1667-07F6-C244-A8E3-F103C24E7F20}"/>
              </a:ext>
            </a:extLst>
          </p:cNvPr>
          <p:cNvSpPr>
            <a:spLocks noGrp="1"/>
          </p:cNvSpPr>
          <p:nvPr>
            <p:ph idx="1"/>
          </p:nvPr>
        </p:nvSpPr>
        <p:spPr/>
        <p:txBody>
          <a:bodyPr/>
          <a:lstStyle/>
          <a:p>
            <a:r>
              <a:rPr lang="en-AU" dirty="0"/>
              <a:t>Add a digital signature to the entries in the DNS zone</a:t>
            </a:r>
          </a:p>
          <a:p>
            <a:r>
              <a:rPr lang="en-AU" dirty="0"/>
              <a:t>Provide the signature along with the resource records in the answer</a:t>
            </a:r>
          </a:p>
          <a:p>
            <a:r>
              <a:rPr lang="en-AU" dirty="0"/>
              <a:t>Validate the signature before using the response data</a:t>
            </a:r>
          </a:p>
        </p:txBody>
      </p:sp>
      <p:pic>
        <p:nvPicPr>
          <p:cNvPr id="4" name="Content Placeholder 4">
            <a:extLst>
              <a:ext uri="{FF2B5EF4-FFF2-40B4-BE49-F238E27FC236}">
                <a16:creationId xmlns:a16="http://schemas.microsoft.com/office/drawing/2014/main" id="{BC6C3331-A118-BD4D-AE47-A1B2D4922ADB}"/>
              </a:ext>
            </a:extLst>
          </p:cNvPr>
          <p:cNvPicPr>
            <a:picLocks noChangeAspect="1"/>
          </p:cNvPicPr>
          <p:nvPr/>
        </p:nvPicPr>
        <p:blipFill>
          <a:blip r:embed="rId2"/>
          <a:stretch>
            <a:fillRect/>
          </a:stretch>
        </p:blipFill>
        <p:spPr>
          <a:xfrm>
            <a:off x="1400876" y="2417379"/>
            <a:ext cx="8063259" cy="3738564"/>
          </a:xfrm>
          <a:prstGeom prst="rect">
            <a:avLst/>
          </a:prstGeom>
          <a:effectLst>
            <a:outerShdw blurRad="50800" dist="38100" dir="2700000" algn="tl" rotWithShape="0">
              <a:prstClr val="black">
                <a:alpha val="40000"/>
              </a:prstClr>
            </a:outerShdw>
          </a:effectLst>
        </p:spPr>
      </p:pic>
      <p:sp>
        <p:nvSpPr>
          <p:cNvPr id="5" name="TextBox 4">
            <a:extLst>
              <a:ext uri="{FF2B5EF4-FFF2-40B4-BE49-F238E27FC236}">
                <a16:creationId xmlns:a16="http://schemas.microsoft.com/office/drawing/2014/main" id="{00A3A280-BBF7-5640-B6B0-CC8F3531BAC1}"/>
              </a:ext>
            </a:extLst>
          </p:cNvPr>
          <p:cNvSpPr txBox="1"/>
          <p:nvPr/>
        </p:nvSpPr>
        <p:spPr>
          <a:xfrm>
            <a:off x="9464135" y="3917329"/>
            <a:ext cx="2165978" cy="369332"/>
          </a:xfrm>
          <a:prstGeom prst="rect">
            <a:avLst/>
          </a:prstGeom>
          <a:noFill/>
        </p:spPr>
        <p:txBody>
          <a:bodyPr wrap="none" rtlCol="0">
            <a:spAutoFit/>
          </a:bodyPr>
          <a:lstStyle/>
          <a:p>
            <a:r>
              <a:rPr lang="en-AU" dirty="0">
                <a:solidFill>
                  <a:schemeClr val="accent5">
                    <a:lumMod val="75000"/>
                  </a:schemeClr>
                </a:solidFill>
                <a:latin typeface="AhnbergHand" pitchFamily="2" charset="0"/>
              </a:rPr>
              <a:t>Those who do it</a:t>
            </a:r>
          </a:p>
        </p:txBody>
      </p:sp>
      <p:sp>
        <p:nvSpPr>
          <p:cNvPr id="6" name="TextBox 5">
            <a:extLst>
              <a:ext uri="{FF2B5EF4-FFF2-40B4-BE49-F238E27FC236}">
                <a16:creationId xmlns:a16="http://schemas.microsoft.com/office/drawing/2014/main" id="{A26B79C8-8F1C-7D40-A8E4-D5C53AFC35E3}"/>
              </a:ext>
            </a:extLst>
          </p:cNvPr>
          <p:cNvSpPr txBox="1"/>
          <p:nvPr/>
        </p:nvSpPr>
        <p:spPr>
          <a:xfrm>
            <a:off x="9526549" y="5055589"/>
            <a:ext cx="2553100" cy="646331"/>
          </a:xfrm>
          <a:prstGeom prst="rect">
            <a:avLst/>
          </a:prstGeom>
          <a:noFill/>
        </p:spPr>
        <p:txBody>
          <a:bodyPr wrap="square" rtlCol="0">
            <a:spAutoFit/>
          </a:bodyPr>
          <a:lstStyle/>
          <a:p>
            <a:r>
              <a:rPr lang="en-AU" dirty="0">
                <a:solidFill>
                  <a:srgbClr val="C00000"/>
                </a:solidFill>
                <a:latin typeface="AhnbergHand" pitchFamily="2" charset="0"/>
              </a:rPr>
              <a:t>Those who do it a little</a:t>
            </a:r>
          </a:p>
        </p:txBody>
      </p:sp>
    </p:spTree>
    <p:extLst>
      <p:ext uri="{BB962C8B-B14F-4D97-AF65-F5344CB8AC3E}">
        <p14:creationId xmlns:p14="http://schemas.microsoft.com/office/powerpoint/2010/main" val="2121535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9324D-0D2A-D84C-93AD-16EDD3CE766D}"/>
              </a:ext>
            </a:extLst>
          </p:cNvPr>
          <p:cNvSpPr>
            <a:spLocks noGrp="1"/>
          </p:cNvSpPr>
          <p:nvPr>
            <p:ph type="title"/>
          </p:nvPr>
        </p:nvSpPr>
        <p:spPr/>
        <p:txBody>
          <a:bodyPr/>
          <a:lstStyle/>
          <a:p>
            <a:r>
              <a:rPr lang="en-AU" dirty="0"/>
              <a:t>1. DNSSEC – Who uses it?</a:t>
            </a:r>
          </a:p>
        </p:txBody>
      </p:sp>
      <p:sp>
        <p:nvSpPr>
          <p:cNvPr id="3" name="Content Placeholder 2">
            <a:extLst>
              <a:ext uri="{FF2B5EF4-FFF2-40B4-BE49-F238E27FC236}">
                <a16:creationId xmlns:a16="http://schemas.microsoft.com/office/drawing/2014/main" id="{780D1667-07F6-C244-A8E3-F103C24E7F20}"/>
              </a:ext>
            </a:extLst>
          </p:cNvPr>
          <p:cNvSpPr>
            <a:spLocks noGrp="1"/>
          </p:cNvSpPr>
          <p:nvPr>
            <p:ph idx="1"/>
          </p:nvPr>
        </p:nvSpPr>
        <p:spPr/>
        <p:txBody>
          <a:bodyPr/>
          <a:lstStyle/>
          <a:p>
            <a:r>
              <a:rPr lang="en-AU" dirty="0"/>
              <a:t>Add a digital signature to the entries in the DNS zone</a:t>
            </a:r>
          </a:p>
          <a:p>
            <a:r>
              <a:rPr lang="en-AU" dirty="0"/>
              <a:t>Provide the signature along with the resource records in the answer</a:t>
            </a:r>
          </a:p>
          <a:p>
            <a:r>
              <a:rPr lang="en-AU" dirty="0"/>
              <a:t>Validate the signature before using the response data</a:t>
            </a:r>
          </a:p>
        </p:txBody>
      </p:sp>
      <p:pic>
        <p:nvPicPr>
          <p:cNvPr id="4" name="Content Placeholder 4">
            <a:extLst>
              <a:ext uri="{FF2B5EF4-FFF2-40B4-BE49-F238E27FC236}">
                <a16:creationId xmlns:a16="http://schemas.microsoft.com/office/drawing/2014/main" id="{BC6C3331-A118-BD4D-AE47-A1B2D4922ADB}"/>
              </a:ext>
            </a:extLst>
          </p:cNvPr>
          <p:cNvPicPr>
            <a:picLocks noChangeAspect="1"/>
          </p:cNvPicPr>
          <p:nvPr/>
        </p:nvPicPr>
        <p:blipFill>
          <a:blip r:embed="rId2"/>
          <a:stretch>
            <a:fillRect/>
          </a:stretch>
        </p:blipFill>
        <p:spPr>
          <a:xfrm>
            <a:off x="1400876" y="2417379"/>
            <a:ext cx="8063259" cy="3738564"/>
          </a:xfrm>
          <a:prstGeom prst="rect">
            <a:avLst/>
          </a:prstGeom>
        </p:spPr>
      </p:pic>
      <p:sp>
        <p:nvSpPr>
          <p:cNvPr id="5" name="TextBox 4">
            <a:extLst>
              <a:ext uri="{FF2B5EF4-FFF2-40B4-BE49-F238E27FC236}">
                <a16:creationId xmlns:a16="http://schemas.microsoft.com/office/drawing/2014/main" id="{00A3A280-BBF7-5640-B6B0-CC8F3531BAC1}"/>
              </a:ext>
            </a:extLst>
          </p:cNvPr>
          <p:cNvSpPr txBox="1"/>
          <p:nvPr/>
        </p:nvSpPr>
        <p:spPr>
          <a:xfrm>
            <a:off x="9235529" y="3975131"/>
            <a:ext cx="2165978" cy="369332"/>
          </a:xfrm>
          <a:prstGeom prst="rect">
            <a:avLst/>
          </a:prstGeom>
          <a:noFill/>
        </p:spPr>
        <p:txBody>
          <a:bodyPr wrap="none" rtlCol="0">
            <a:spAutoFit/>
          </a:bodyPr>
          <a:lstStyle/>
          <a:p>
            <a:r>
              <a:rPr lang="en-AU" dirty="0">
                <a:solidFill>
                  <a:schemeClr val="accent5">
                    <a:lumMod val="75000"/>
                  </a:schemeClr>
                </a:solidFill>
                <a:latin typeface="AhnbergHand" pitchFamily="2" charset="0"/>
              </a:rPr>
              <a:t>Those who do it</a:t>
            </a:r>
          </a:p>
        </p:txBody>
      </p:sp>
      <p:sp>
        <p:nvSpPr>
          <p:cNvPr id="6" name="TextBox 5">
            <a:extLst>
              <a:ext uri="{FF2B5EF4-FFF2-40B4-BE49-F238E27FC236}">
                <a16:creationId xmlns:a16="http://schemas.microsoft.com/office/drawing/2014/main" id="{A26B79C8-8F1C-7D40-A8E4-D5C53AFC35E3}"/>
              </a:ext>
            </a:extLst>
          </p:cNvPr>
          <p:cNvSpPr txBox="1"/>
          <p:nvPr/>
        </p:nvSpPr>
        <p:spPr>
          <a:xfrm>
            <a:off x="9306481" y="5097631"/>
            <a:ext cx="2553100" cy="646331"/>
          </a:xfrm>
          <a:prstGeom prst="rect">
            <a:avLst/>
          </a:prstGeom>
          <a:noFill/>
        </p:spPr>
        <p:txBody>
          <a:bodyPr wrap="square" rtlCol="0">
            <a:spAutoFit/>
          </a:bodyPr>
          <a:lstStyle/>
          <a:p>
            <a:r>
              <a:rPr lang="en-AU" dirty="0">
                <a:solidFill>
                  <a:srgbClr val="C00000"/>
                </a:solidFill>
                <a:latin typeface="AhnbergHand" pitchFamily="2" charset="0"/>
              </a:rPr>
              <a:t>Those who do it a little</a:t>
            </a:r>
          </a:p>
        </p:txBody>
      </p:sp>
      <p:pic>
        <p:nvPicPr>
          <p:cNvPr id="7" name="Content Placeholder 4">
            <a:extLst>
              <a:ext uri="{FF2B5EF4-FFF2-40B4-BE49-F238E27FC236}">
                <a16:creationId xmlns:a16="http://schemas.microsoft.com/office/drawing/2014/main" id="{F8BC0238-E12F-F844-839D-6268C99ED294}"/>
              </a:ext>
            </a:extLst>
          </p:cNvPr>
          <p:cNvPicPr>
            <a:picLocks noChangeAspect="1"/>
          </p:cNvPicPr>
          <p:nvPr/>
        </p:nvPicPr>
        <p:blipFill>
          <a:blip r:embed="rId3"/>
          <a:stretch>
            <a:fillRect/>
          </a:stretch>
        </p:blipFill>
        <p:spPr>
          <a:xfrm>
            <a:off x="2225623" y="1562867"/>
            <a:ext cx="9633958" cy="4351338"/>
          </a:xfrm>
          <a:prstGeom prst="rect">
            <a:avLst/>
          </a:prstGeom>
          <a:ln>
            <a:solidFill>
              <a:schemeClr val="bg1">
                <a:lumMod val="85000"/>
              </a:schemeClr>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15329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022BE-7819-D244-BDE9-C2E643D76F02}"/>
              </a:ext>
            </a:extLst>
          </p:cNvPr>
          <p:cNvSpPr>
            <a:spLocks noGrp="1"/>
          </p:cNvSpPr>
          <p:nvPr>
            <p:ph type="title"/>
          </p:nvPr>
        </p:nvSpPr>
        <p:spPr/>
        <p:txBody>
          <a:bodyPr/>
          <a:lstStyle/>
          <a:p>
            <a:r>
              <a:rPr lang="en-AU" dirty="0"/>
              <a:t>1. DNSSEC validation in Australia</a:t>
            </a:r>
          </a:p>
        </p:txBody>
      </p:sp>
      <p:pic>
        <p:nvPicPr>
          <p:cNvPr id="5" name="Content Placeholder 4">
            <a:extLst>
              <a:ext uri="{FF2B5EF4-FFF2-40B4-BE49-F238E27FC236}">
                <a16:creationId xmlns:a16="http://schemas.microsoft.com/office/drawing/2014/main" id="{C3DBE12C-D359-8B41-8579-7BACFF32E941}"/>
              </a:ext>
            </a:extLst>
          </p:cNvPr>
          <p:cNvPicPr>
            <a:picLocks noGrp="1" noChangeAspect="1"/>
          </p:cNvPicPr>
          <p:nvPr>
            <p:ph idx="1"/>
          </p:nvPr>
        </p:nvPicPr>
        <p:blipFill>
          <a:blip r:embed="rId2"/>
          <a:stretch>
            <a:fillRect/>
          </a:stretch>
        </p:blipFill>
        <p:spPr>
          <a:xfrm>
            <a:off x="1130422" y="1836135"/>
            <a:ext cx="9342578" cy="4351338"/>
          </a:xfrm>
        </p:spPr>
      </p:pic>
    </p:spTree>
    <p:extLst>
      <p:ext uri="{BB962C8B-B14F-4D97-AF65-F5344CB8AC3E}">
        <p14:creationId xmlns:p14="http://schemas.microsoft.com/office/powerpoint/2010/main" val="3302325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3DBE12C-D359-8B41-8579-7BACFF32E941}"/>
              </a:ext>
            </a:extLst>
          </p:cNvPr>
          <p:cNvPicPr>
            <a:picLocks noGrp="1" noChangeAspect="1"/>
          </p:cNvPicPr>
          <p:nvPr>
            <p:ph idx="1"/>
          </p:nvPr>
        </p:nvPicPr>
        <p:blipFill>
          <a:blip r:embed="rId2"/>
          <a:stretch>
            <a:fillRect/>
          </a:stretch>
        </p:blipFill>
        <p:spPr>
          <a:xfrm>
            <a:off x="1130422" y="1836135"/>
            <a:ext cx="9342578" cy="4351338"/>
          </a:xfrm>
        </p:spPr>
      </p:pic>
      <p:pic>
        <p:nvPicPr>
          <p:cNvPr id="4" name="Picture 3">
            <a:extLst>
              <a:ext uri="{FF2B5EF4-FFF2-40B4-BE49-F238E27FC236}">
                <a16:creationId xmlns:a16="http://schemas.microsoft.com/office/drawing/2014/main" id="{CC440281-26CD-F448-B32B-39D39947D7CC}"/>
              </a:ext>
            </a:extLst>
          </p:cNvPr>
          <p:cNvPicPr>
            <a:picLocks noChangeAspect="1"/>
          </p:cNvPicPr>
          <p:nvPr/>
        </p:nvPicPr>
        <p:blipFill>
          <a:blip r:embed="rId3"/>
          <a:stretch>
            <a:fillRect/>
          </a:stretch>
        </p:blipFill>
        <p:spPr>
          <a:xfrm>
            <a:off x="1447800" y="1324085"/>
            <a:ext cx="10744200" cy="5092700"/>
          </a:xfrm>
          <a:prstGeom prst="rect">
            <a:avLst/>
          </a:prstGeom>
        </p:spPr>
      </p:pic>
      <p:sp>
        <p:nvSpPr>
          <p:cNvPr id="3" name="TextBox 2">
            <a:extLst>
              <a:ext uri="{FF2B5EF4-FFF2-40B4-BE49-F238E27FC236}">
                <a16:creationId xmlns:a16="http://schemas.microsoft.com/office/drawing/2014/main" id="{283F5B54-884A-8F48-856D-98460EB09713}"/>
              </a:ext>
            </a:extLst>
          </p:cNvPr>
          <p:cNvSpPr txBox="1"/>
          <p:nvPr/>
        </p:nvSpPr>
        <p:spPr>
          <a:xfrm>
            <a:off x="4771696" y="1870843"/>
            <a:ext cx="870751" cy="369332"/>
          </a:xfrm>
          <a:prstGeom prst="rect">
            <a:avLst/>
          </a:prstGeom>
          <a:noFill/>
        </p:spPr>
        <p:txBody>
          <a:bodyPr wrap="none" rtlCol="0">
            <a:spAutoFit/>
          </a:bodyPr>
          <a:lstStyle/>
          <a:p>
            <a:r>
              <a:rPr lang="en-AU" dirty="0">
                <a:latin typeface="AhnbergHand" pitchFamily="2" charset="0"/>
              </a:rPr>
              <a:t>Optus</a:t>
            </a:r>
          </a:p>
        </p:txBody>
      </p:sp>
      <p:sp>
        <p:nvSpPr>
          <p:cNvPr id="6" name="Freeform 5">
            <a:extLst>
              <a:ext uri="{FF2B5EF4-FFF2-40B4-BE49-F238E27FC236}">
                <a16:creationId xmlns:a16="http://schemas.microsoft.com/office/drawing/2014/main" id="{5581CA94-2538-4841-95F8-8644D204C964}"/>
              </a:ext>
            </a:extLst>
          </p:cNvPr>
          <p:cNvSpPr/>
          <p:nvPr/>
        </p:nvSpPr>
        <p:spPr>
          <a:xfrm>
            <a:off x="2438400" y="2007435"/>
            <a:ext cx="2081048" cy="115655"/>
          </a:xfrm>
          <a:custGeom>
            <a:avLst/>
            <a:gdLst>
              <a:gd name="connsiteX0" fmla="*/ 0 w 2081048"/>
              <a:gd name="connsiteY0" fmla="*/ 105144 h 115655"/>
              <a:gd name="connsiteX1" fmla="*/ 735724 w 2081048"/>
              <a:gd name="connsiteY1" fmla="*/ 41 h 115655"/>
              <a:gd name="connsiteX2" fmla="*/ 1397876 w 2081048"/>
              <a:gd name="connsiteY2" fmla="*/ 115655 h 115655"/>
              <a:gd name="connsiteX3" fmla="*/ 2081048 w 2081048"/>
              <a:gd name="connsiteY3" fmla="*/ 41 h 115655"/>
            </a:gdLst>
            <a:ahLst/>
            <a:cxnLst>
              <a:cxn ang="0">
                <a:pos x="connsiteX0" y="connsiteY0"/>
              </a:cxn>
              <a:cxn ang="0">
                <a:pos x="connsiteX1" y="connsiteY1"/>
              </a:cxn>
              <a:cxn ang="0">
                <a:pos x="connsiteX2" y="connsiteY2"/>
              </a:cxn>
              <a:cxn ang="0">
                <a:pos x="connsiteX3" y="connsiteY3"/>
              </a:cxn>
            </a:cxnLst>
            <a:rect l="l" t="t" r="r" b="b"/>
            <a:pathLst>
              <a:path w="2081048" h="115655">
                <a:moveTo>
                  <a:pt x="0" y="105144"/>
                </a:moveTo>
                <a:cubicBezTo>
                  <a:pt x="251372" y="51716"/>
                  <a:pt x="502745" y="-1711"/>
                  <a:pt x="735724" y="41"/>
                </a:cubicBezTo>
                <a:cubicBezTo>
                  <a:pt x="968703" y="1793"/>
                  <a:pt x="1173655" y="115655"/>
                  <a:pt x="1397876" y="115655"/>
                </a:cubicBezTo>
                <a:cubicBezTo>
                  <a:pt x="1622097" y="115655"/>
                  <a:pt x="1851572" y="57848"/>
                  <a:pt x="2081048" y="4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a:extLst>
              <a:ext uri="{FF2B5EF4-FFF2-40B4-BE49-F238E27FC236}">
                <a16:creationId xmlns:a16="http://schemas.microsoft.com/office/drawing/2014/main" id="{0A5022BE-7819-D244-BDE9-C2E643D76F02}"/>
              </a:ext>
            </a:extLst>
          </p:cNvPr>
          <p:cNvSpPr>
            <a:spLocks noGrp="1"/>
          </p:cNvSpPr>
          <p:nvPr>
            <p:ph type="title"/>
          </p:nvPr>
        </p:nvSpPr>
        <p:spPr/>
        <p:txBody>
          <a:bodyPr/>
          <a:lstStyle/>
          <a:p>
            <a:r>
              <a:rPr lang="en-AU" dirty="0"/>
              <a:t>1. DNSSEC validation in Australia</a:t>
            </a:r>
          </a:p>
        </p:txBody>
      </p:sp>
    </p:spTree>
    <p:extLst>
      <p:ext uri="{BB962C8B-B14F-4D97-AF65-F5344CB8AC3E}">
        <p14:creationId xmlns:p14="http://schemas.microsoft.com/office/powerpoint/2010/main" val="4193371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ECA60-852A-1B48-96D7-D69F8B062DA1}"/>
              </a:ext>
            </a:extLst>
          </p:cNvPr>
          <p:cNvSpPr>
            <a:spLocks noGrp="1"/>
          </p:cNvSpPr>
          <p:nvPr>
            <p:ph type="title"/>
          </p:nvPr>
        </p:nvSpPr>
        <p:spPr/>
        <p:txBody>
          <a:bodyPr/>
          <a:lstStyle/>
          <a:p>
            <a:r>
              <a:rPr lang="en-AU" dirty="0"/>
              <a:t>1. DNSSEC - Registry Tasks</a:t>
            </a:r>
          </a:p>
        </p:txBody>
      </p:sp>
      <p:sp>
        <p:nvSpPr>
          <p:cNvPr id="3" name="Content Placeholder 2">
            <a:extLst>
              <a:ext uri="{FF2B5EF4-FFF2-40B4-BE49-F238E27FC236}">
                <a16:creationId xmlns:a16="http://schemas.microsoft.com/office/drawing/2014/main" id="{4F521562-F08D-284C-9F01-1157978200DF}"/>
              </a:ext>
            </a:extLst>
          </p:cNvPr>
          <p:cNvSpPr>
            <a:spLocks noGrp="1"/>
          </p:cNvSpPr>
          <p:nvPr>
            <p:ph idx="1"/>
          </p:nvPr>
        </p:nvSpPr>
        <p:spPr>
          <a:xfrm>
            <a:off x="838200" y="1825624"/>
            <a:ext cx="10912366" cy="4890485"/>
          </a:xfrm>
        </p:spPr>
        <p:txBody>
          <a:bodyPr>
            <a:normAutofit fontScale="92500" lnSpcReduction="20000"/>
          </a:bodyPr>
          <a:lstStyle/>
          <a:p>
            <a:r>
              <a:rPr lang="en-AU" dirty="0"/>
              <a:t>DS record alongside delegation NS records</a:t>
            </a:r>
          </a:p>
          <a:p>
            <a:pPr lvl="1"/>
            <a:r>
              <a:rPr lang="en-AU" dirty="0"/>
              <a:t>Potential use of CDS automated DS tracking from child zone</a:t>
            </a:r>
          </a:p>
          <a:p>
            <a:r>
              <a:rPr lang="en-AU" dirty="0"/>
              <a:t>Zone management</a:t>
            </a:r>
          </a:p>
          <a:p>
            <a:pPr lvl="1"/>
            <a:r>
              <a:rPr lang="en-AU" dirty="0"/>
              <a:t>All-of-Zone signing or dynamic signing?</a:t>
            </a:r>
          </a:p>
          <a:p>
            <a:pPr lvl="1"/>
            <a:r>
              <a:rPr lang="en-AU" dirty="0"/>
              <a:t>Sync of secondary servers</a:t>
            </a:r>
          </a:p>
          <a:p>
            <a:pPr lvl="1"/>
            <a:r>
              <a:rPr lang="en-AU" dirty="0"/>
              <a:t>Using multiple secondary service providers and dynamic signing </a:t>
            </a:r>
          </a:p>
          <a:p>
            <a:r>
              <a:rPr lang="en-AU" dirty="0"/>
              <a:t>Key Management</a:t>
            </a:r>
          </a:p>
          <a:p>
            <a:pPr lvl="1"/>
            <a:r>
              <a:rPr lang="en-AU" dirty="0"/>
              <a:t>Algorithm choice</a:t>
            </a:r>
          </a:p>
          <a:p>
            <a:pPr lvl="1"/>
            <a:r>
              <a:rPr lang="en-AU" dirty="0"/>
              <a:t>Key rollovers</a:t>
            </a:r>
          </a:p>
          <a:p>
            <a:r>
              <a:rPr lang="en-AU" dirty="0"/>
              <a:t>Server Management</a:t>
            </a:r>
          </a:p>
          <a:p>
            <a:pPr lvl="1"/>
            <a:r>
              <a:rPr lang="en-AU" dirty="0"/>
              <a:t>DNS Response Sizes will grow:</a:t>
            </a:r>
          </a:p>
          <a:p>
            <a:pPr lvl="2"/>
            <a:r>
              <a:rPr lang="en-AU" dirty="0"/>
              <a:t>UDP configuration</a:t>
            </a:r>
          </a:p>
          <a:p>
            <a:pPr lvl="2"/>
            <a:r>
              <a:rPr lang="en-AU" dirty="0"/>
              <a:t>TCP capacity</a:t>
            </a:r>
          </a:p>
          <a:p>
            <a:pPr lvl="2"/>
            <a:r>
              <a:rPr lang="en-AU" dirty="0"/>
              <a:t>Large Packet Handling</a:t>
            </a:r>
          </a:p>
        </p:txBody>
      </p:sp>
    </p:spTree>
    <p:extLst>
      <p:ext uri="{BB962C8B-B14F-4D97-AF65-F5344CB8AC3E}">
        <p14:creationId xmlns:p14="http://schemas.microsoft.com/office/powerpoint/2010/main" val="3902032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450</TotalTime>
  <Words>1464</Words>
  <Application>Microsoft Macintosh PowerPoint</Application>
  <PresentationFormat>Widescreen</PresentationFormat>
  <Paragraphs>151</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AhnbergHand</vt:lpstr>
      <vt:lpstr>Arial</vt:lpstr>
      <vt:lpstr>Calibri</vt:lpstr>
      <vt:lpstr>Calibri Light</vt:lpstr>
      <vt:lpstr>Powderfinger Type</vt:lpstr>
      <vt:lpstr>Office Theme</vt:lpstr>
      <vt:lpstr>Some Technology Trends in the DNS</vt:lpstr>
      <vt:lpstr>Three broad topics:</vt:lpstr>
      <vt:lpstr>1. DNSSEC – Why?</vt:lpstr>
      <vt:lpstr>1. DNSSEC – How?</vt:lpstr>
      <vt:lpstr>1. DNSSEC – Who uses it?</vt:lpstr>
      <vt:lpstr>1. DNSSEC – Who uses it?</vt:lpstr>
      <vt:lpstr>1. DNSSEC validation in Australia</vt:lpstr>
      <vt:lpstr>1. DNSSEC validation in Australia</vt:lpstr>
      <vt:lpstr>1. DNSSEC - Registry Tasks</vt:lpstr>
      <vt:lpstr>1. Why Not DNSSEC?</vt:lpstr>
      <vt:lpstr>1. DNSSEC has no Use Case!</vt:lpstr>
      <vt:lpstr>2. DNS Privacy</vt:lpstr>
      <vt:lpstr>2. Privacy - Resolver Behaviour and Qname Minimisation</vt:lpstr>
      <vt:lpstr>2. Not Privacy - EDNS(0)Client Subnet</vt:lpstr>
      <vt:lpstr>2. Privacy - DNS Channel Encryption</vt:lpstr>
      <vt:lpstr>2. Privacy - DoT implications</vt:lpstr>
      <vt:lpstr>2. Privacy - DoH implications</vt:lpstr>
      <vt:lpstr>2. Privacy - Recursive to Server Privacy</vt:lpstr>
      <vt:lpstr>3 – others: IDNs</vt:lpstr>
      <vt:lpstr>3 – others:“DNS Abuse”</vt:lpstr>
      <vt:lpstr>3 – others: DNS Fragmentation</vt:lpstr>
      <vt:lpstr>3 – others: DNS Flattening</vt:lpstr>
      <vt:lpstr>3 – others: It’s not about us any more</vt:lpstr>
      <vt:lpstr>3 – others: Not the DNS any more?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Technology Trends in the DNS</dc:title>
  <dc:creator>Geoff Huston</dc:creator>
  <cp:lastModifiedBy>Geoff Huston</cp:lastModifiedBy>
  <cp:revision>21</cp:revision>
  <dcterms:created xsi:type="dcterms:W3CDTF">2020-10-15T03:48:44Z</dcterms:created>
  <dcterms:modified xsi:type="dcterms:W3CDTF">2020-10-16T02:23:25Z</dcterms:modified>
</cp:coreProperties>
</file>